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37"/>
  </p:notesMasterIdLst>
  <p:handoutMasterIdLst>
    <p:handoutMasterId r:id="rId38"/>
  </p:handoutMasterIdLst>
  <p:sldIdLst>
    <p:sldId id="305" r:id="rId2"/>
    <p:sldId id="261" r:id="rId3"/>
    <p:sldId id="258" r:id="rId4"/>
    <p:sldId id="300" r:id="rId5"/>
    <p:sldId id="267" r:id="rId6"/>
    <p:sldId id="259" r:id="rId7"/>
    <p:sldId id="290" r:id="rId8"/>
    <p:sldId id="289" r:id="rId9"/>
    <p:sldId id="278" r:id="rId10"/>
    <p:sldId id="264" r:id="rId11"/>
    <p:sldId id="274" r:id="rId12"/>
    <p:sldId id="263" r:id="rId13"/>
    <p:sldId id="302" r:id="rId14"/>
    <p:sldId id="303" r:id="rId15"/>
    <p:sldId id="301" r:id="rId16"/>
    <p:sldId id="284" r:id="rId17"/>
    <p:sldId id="285" r:id="rId18"/>
    <p:sldId id="283" r:id="rId19"/>
    <p:sldId id="287" r:id="rId20"/>
    <p:sldId id="291" r:id="rId21"/>
    <p:sldId id="295" r:id="rId22"/>
    <p:sldId id="296" r:id="rId23"/>
    <p:sldId id="280" r:id="rId24"/>
    <p:sldId id="281" r:id="rId25"/>
    <p:sldId id="282" r:id="rId26"/>
    <p:sldId id="314" r:id="rId27"/>
    <p:sldId id="315" r:id="rId28"/>
    <p:sldId id="316" r:id="rId29"/>
    <p:sldId id="318" r:id="rId30"/>
    <p:sldId id="319" r:id="rId31"/>
    <p:sldId id="294" r:id="rId32"/>
    <p:sldId id="306" r:id="rId33"/>
    <p:sldId id="297" r:id="rId34"/>
    <p:sldId id="299" r:id="rId35"/>
    <p:sldId id="304" r:id="rId3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00003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4058" autoAdjust="0"/>
  </p:normalViewPr>
  <p:slideViewPr>
    <p:cSldViewPr>
      <p:cViewPr varScale="1">
        <p:scale>
          <a:sx n="61" d="100"/>
          <a:sy n="61" d="100"/>
        </p:scale>
        <p:origin x="1656" y="78"/>
      </p:cViewPr>
      <p:guideLst>
        <p:guide orient="horz" pos="2160"/>
        <p:guide pos="2880"/>
      </p:guideLst>
    </p:cSldViewPr>
  </p:slideViewPr>
  <p:notesTextViewPr>
    <p:cViewPr>
      <p:scale>
        <a:sx n="1" d="1"/>
        <a:sy n="1" d="1"/>
      </p:scale>
      <p:origin x="0" y="0"/>
    </p:cViewPr>
  </p:notesTextViewPr>
  <p:sorterViewPr>
    <p:cViewPr>
      <p:scale>
        <a:sx n="100" d="100"/>
        <a:sy n="100" d="100"/>
      </p:scale>
      <p:origin x="0" y="5126"/>
    </p:cViewPr>
  </p:sorterViewPr>
  <p:notesViewPr>
    <p:cSldViewPr>
      <p:cViewPr varScale="1">
        <p:scale>
          <a:sx n="65" d="100"/>
          <a:sy n="65" d="100"/>
        </p:scale>
        <p:origin x="3082" y="38"/>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2" Type="http://schemas.openxmlformats.org/officeDocument/2006/relationships/hyperlink" Target="http://www.doe.in.gov/safety" TargetMode="External"/><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algn="ctr"/>
            <a:r>
              <a:rPr lang="en-US" b="1" dirty="0" smtClean="0">
                <a:latin typeface="Tw Cen MT" panose="020B0602020104020603" pitchFamily="34" charset="0"/>
              </a:rPr>
              <a:t>Indiana Department of Education </a:t>
            </a:r>
          </a:p>
          <a:p>
            <a:pPr algn="ctr"/>
            <a:r>
              <a:rPr lang="en-US" b="1" dirty="0" smtClean="0">
                <a:latin typeface="Tw Cen MT" panose="020B0602020104020603" pitchFamily="34" charset="0"/>
              </a:rPr>
              <a:t>Youth Gang Awareness</a:t>
            </a:r>
            <a:endParaRPr lang="en-US" b="1" dirty="0">
              <a:latin typeface="Tw Cen MT" panose="020B0602020104020603" pitchFamily="34" charset="0"/>
            </a:endParaRPr>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pPr algn="ctr"/>
            <a:r>
              <a:rPr lang="en-US" b="1" dirty="0" smtClean="0">
                <a:latin typeface="Tw Cen MT" panose="020B0602020104020603" pitchFamily="34" charset="0"/>
              </a:rPr>
              <a:t>IDOE Teacher and Parent </a:t>
            </a:r>
          </a:p>
          <a:p>
            <a:pPr algn="ctr"/>
            <a:r>
              <a:rPr lang="en-US" b="1" dirty="0" smtClean="0">
                <a:latin typeface="Tw Cen MT" panose="020B0602020104020603" pitchFamily="34" charset="0"/>
              </a:rPr>
              <a:t>Gang Awareness Presentation</a:t>
            </a:r>
            <a:endParaRPr lang="en-US" b="1" dirty="0">
              <a:latin typeface="Tw Cen MT" panose="020B0602020104020603" pitchFamily="34" charset="0"/>
            </a:endParaRPr>
          </a:p>
        </p:txBody>
      </p:sp>
      <p:sp>
        <p:nvSpPr>
          <p:cNvPr id="4" name="Footer Placeholder 3"/>
          <p:cNvSpPr>
            <a:spLocks noGrp="1"/>
          </p:cNvSpPr>
          <p:nvPr>
            <p:ph type="ftr" sz="quarter" idx="2"/>
          </p:nvPr>
        </p:nvSpPr>
        <p:spPr>
          <a:xfrm>
            <a:off x="0" y="7924800"/>
            <a:ext cx="3657600" cy="1293813"/>
          </a:xfrm>
          <a:prstGeom prst="rect">
            <a:avLst/>
          </a:prstGeom>
        </p:spPr>
        <p:txBody>
          <a:bodyPr vert="horz" lIns="91440" tIns="45720" rIns="91440" bIns="45720" rtlCol="0" anchor="b"/>
          <a:lstStyle>
            <a:lvl1pPr algn="l">
              <a:defRPr sz="1200"/>
            </a:lvl1pPr>
          </a:lstStyle>
          <a:p>
            <a:endParaRPr lang="en-US" dirty="0" smtClean="0"/>
          </a:p>
          <a:p>
            <a:endParaRPr lang="en-US" dirty="0">
              <a:latin typeface="Tw Cen MT" panose="020B0602020104020603" pitchFamily="34" charset="0"/>
            </a:endParaRPr>
          </a:p>
          <a:p>
            <a:r>
              <a:rPr lang="en-US" sz="1000" dirty="0" smtClean="0">
                <a:latin typeface="Tw Cen MT" panose="020B0602020104020603" pitchFamily="34" charset="0"/>
              </a:rPr>
              <a:t>IDOE </a:t>
            </a:r>
            <a:r>
              <a:rPr lang="en-US" sz="1000" dirty="0">
                <a:latin typeface="Tw Cen MT" panose="020B0602020104020603" pitchFamily="34" charset="0"/>
              </a:rPr>
              <a:t>School Building Physical Security and Safety</a:t>
            </a:r>
          </a:p>
          <a:p>
            <a:r>
              <a:rPr lang="en-US" sz="1000" dirty="0">
                <a:latin typeface="Tw Cen MT" panose="020B0602020104020603" pitchFamily="34" charset="0"/>
              </a:rPr>
              <a:t>South Tower, Suite </a:t>
            </a:r>
            <a:r>
              <a:rPr lang="en-US" sz="1000" dirty="0" smtClean="0">
                <a:latin typeface="Tw Cen MT" panose="020B0602020104020603" pitchFamily="34" charset="0"/>
              </a:rPr>
              <a:t>600, 115 </a:t>
            </a:r>
            <a:r>
              <a:rPr lang="en-US" sz="1000" dirty="0">
                <a:latin typeface="Tw Cen MT" panose="020B0602020104020603" pitchFamily="34" charset="0"/>
              </a:rPr>
              <a:t>W. Washington Street</a:t>
            </a:r>
          </a:p>
          <a:p>
            <a:r>
              <a:rPr lang="en-US" sz="1000" dirty="0">
                <a:latin typeface="Tw Cen MT" panose="020B0602020104020603" pitchFamily="34" charset="0"/>
              </a:rPr>
              <a:t>Indianapolis, IN 46204</a:t>
            </a:r>
          </a:p>
          <a:p>
            <a:r>
              <a:rPr lang="en-US" sz="1000" u="sng" dirty="0">
                <a:latin typeface="Tw Cen MT" panose="020B0602020104020603" pitchFamily="34" charset="0"/>
                <a:hlinkClick r:id="rId2"/>
              </a:rPr>
              <a:t>http://www.doe.in.gov/safety</a:t>
            </a:r>
            <a:endParaRPr lang="en-US" sz="1000" dirty="0">
              <a:latin typeface="Tw Cen MT" panose="020B0602020104020603" pitchFamily="34" charset="0"/>
            </a:endParaRPr>
          </a:p>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3E98742F-09FA-4076-89AB-C3A6DDB42A87}" type="slidenum">
              <a:rPr lang="en-US" smtClean="0">
                <a:latin typeface="Tw Cen MT" panose="020B0602020104020603" pitchFamily="34" charset="0"/>
              </a:rPr>
              <a:t>‹#›</a:t>
            </a:fld>
            <a:endParaRPr lang="en-US" dirty="0">
              <a:latin typeface="Tw Cen MT" panose="020B0602020104020603" pitchFamily="34" charset="0"/>
            </a:endParaRPr>
          </a:p>
        </p:txBody>
      </p:sp>
    </p:spTree>
    <p:extLst>
      <p:ext uri="{BB962C8B-B14F-4D97-AF65-F5344CB8AC3E}">
        <p14:creationId xmlns:p14="http://schemas.microsoft.com/office/powerpoint/2010/main" val="1005796974"/>
      </p:ext>
    </p:extLst>
  </p:cSld>
  <p:clrMap bg1="lt1" tx1="dk1" bg2="lt2" tx2="dk2" accent1="accent1" accent2="accent2" accent3="accent3" accent4="accent4" accent5="accent5" accent6="accent6" hlink="hlink" folHlink="folHlink"/>
  <p:hf/>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ctr">
              <a:defRPr sz="1200">
                <a:latin typeface="Tw Cen MT" panose="020B0602020104020603" pitchFamily="34" charset="0"/>
              </a:defRPr>
            </a:lvl1pPr>
          </a:lstStyle>
          <a:p>
            <a:r>
              <a:rPr lang="en-US" dirty="0" smtClean="0"/>
              <a:t>Indiana Department of Education </a:t>
            </a:r>
          </a:p>
          <a:p>
            <a:r>
              <a:rPr lang="en-US" dirty="0" smtClean="0"/>
              <a:t>Youth Gang Awareness</a:t>
            </a:r>
          </a:p>
          <a:p>
            <a:endParaRPr lang="en-US" dirty="0"/>
          </a:p>
        </p:txBody>
      </p:sp>
      <p:sp>
        <p:nvSpPr>
          <p:cNvPr id="3" name="Date Placeholder 2"/>
          <p:cNvSpPr>
            <a:spLocks noGrp="1"/>
          </p:cNvSpPr>
          <p:nvPr>
            <p:ph type="dt" idx="1"/>
          </p:nvPr>
        </p:nvSpPr>
        <p:spPr>
          <a:xfrm>
            <a:off x="3884613" y="0"/>
            <a:ext cx="2971800" cy="685800"/>
          </a:xfrm>
          <a:prstGeom prst="rect">
            <a:avLst/>
          </a:prstGeom>
        </p:spPr>
        <p:txBody>
          <a:bodyPr vert="horz" lIns="91440" tIns="45720" rIns="91440" bIns="45720" rtlCol="0"/>
          <a:lstStyle>
            <a:lvl1pPr algn="ctr">
              <a:defRPr sz="1200">
                <a:latin typeface="Tw Cen MT" panose="020B0602020104020603" pitchFamily="34" charset="0"/>
              </a:defRPr>
            </a:lvl1pPr>
          </a:lstStyle>
          <a:p>
            <a:r>
              <a:rPr lang="en-US" dirty="0" smtClean="0"/>
              <a:t>IDOE Teacher and Parent </a:t>
            </a:r>
          </a:p>
          <a:p>
            <a:r>
              <a:rPr lang="en-US" dirty="0" smtClean="0"/>
              <a:t>Gang Awareness Presentation</a:t>
            </a:r>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305800"/>
            <a:ext cx="2971800" cy="989013"/>
          </a:xfrm>
          <a:prstGeom prst="rect">
            <a:avLst/>
          </a:prstGeom>
        </p:spPr>
        <p:txBody>
          <a:bodyPr vert="horz" lIns="91440" tIns="45720" rIns="91440" bIns="45720" rtlCol="0" anchor="b"/>
          <a:lstStyle>
            <a:lvl1pPr algn="l">
              <a:defRPr sz="1000">
                <a:latin typeface="Tw Cen MT" panose="020B0602020104020603" pitchFamily="34" charset="0"/>
              </a:defRPr>
            </a:lvl1pPr>
          </a:lstStyle>
          <a:p>
            <a:r>
              <a:rPr lang="en-US" dirty="0" smtClean="0"/>
              <a:t>I</a:t>
            </a:r>
          </a:p>
          <a:p>
            <a:r>
              <a:rPr lang="en-US" dirty="0" smtClean="0"/>
              <a:t>IDOE School Building Physical Security and Safety</a:t>
            </a:r>
          </a:p>
          <a:p>
            <a:r>
              <a:rPr lang="en-US" dirty="0" smtClean="0"/>
              <a:t>South Tower, Suite 600, 115 W. Washington Street</a:t>
            </a:r>
          </a:p>
          <a:p>
            <a:r>
              <a:rPr lang="en-US" dirty="0" smtClean="0"/>
              <a:t>Indianapolis, IN 46204</a:t>
            </a:r>
          </a:p>
          <a:p>
            <a:r>
              <a:rPr lang="en-US" dirty="0" smtClean="0"/>
              <a:t>http://www.doe.in.gov/safety</a:t>
            </a:r>
          </a:p>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atin typeface="Tw Cen MT" panose="020B0602020104020603" pitchFamily="34" charset="0"/>
              </a:defRPr>
            </a:lvl1pPr>
          </a:lstStyle>
          <a:p>
            <a:fld id="{4AB5A411-8563-417E-BCC7-553767796B64}" type="slidenum">
              <a:rPr lang="en-US" smtClean="0"/>
              <a:pPr/>
              <a:t>‹#›</a:t>
            </a:fld>
            <a:endParaRPr lang="en-US" dirty="0"/>
          </a:p>
        </p:txBody>
      </p:sp>
    </p:spTree>
    <p:extLst>
      <p:ext uri="{BB962C8B-B14F-4D97-AF65-F5344CB8AC3E}">
        <p14:creationId xmlns:p14="http://schemas.microsoft.com/office/powerpoint/2010/main" val="599480139"/>
      </p:ext>
    </p:extLst>
  </p:cSld>
  <p:clrMap bg1="lt1" tx1="dk1" bg2="lt2" tx2="dk2" accent1="accent1" accent2="accent2" accent3="accent3" accent4="accent4" accent5="accent5" accent6="accent6" hlink="hlink" folHlink="folHlink"/>
  <p:hf/>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AB5A411-8563-417E-BCC7-553767796B64}" type="slidenum">
              <a:rPr lang="en-US" smtClean="0"/>
              <a:t>1</a:t>
            </a:fld>
            <a:endParaRPr lang="en-US" dirty="0"/>
          </a:p>
        </p:txBody>
      </p:sp>
      <p:sp>
        <p:nvSpPr>
          <p:cNvPr id="5" name="Footer Placeholder 4"/>
          <p:cNvSpPr>
            <a:spLocks noGrp="1"/>
          </p:cNvSpPr>
          <p:nvPr>
            <p:ph type="ftr" sz="quarter" idx="11"/>
          </p:nvPr>
        </p:nvSpPr>
        <p:spPr/>
        <p:txBody>
          <a:bodyPr/>
          <a:lstStyle/>
          <a:p>
            <a:r>
              <a:rPr lang="en-US" smtClean="0"/>
              <a:t>I</a:t>
            </a:r>
          </a:p>
          <a:p>
            <a:r>
              <a:rPr lang="en-US" smtClean="0"/>
              <a:t>IDOE School Building Physical Security and Safety</a:t>
            </a:r>
          </a:p>
          <a:p>
            <a:r>
              <a:rPr lang="en-US" smtClean="0"/>
              <a:t>South Tower, Suite 600, 115 W. Washington Street</a:t>
            </a:r>
          </a:p>
          <a:p>
            <a:r>
              <a:rPr lang="en-US" smtClean="0"/>
              <a:t>Indianapolis, IN 46204</a:t>
            </a:r>
          </a:p>
          <a:p>
            <a:r>
              <a:rPr lang="en-US" smtClean="0"/>
              <a:t>http://www.doe.in.gov/safety</a:t>
            </a:r>
          </a:p>
          <a:p>
            <a:endParaRPr lang="en-US" dirty="0"/>
          </a:p>
        </p:txBody>
      </p:sp>
      <p:sp>
        <p:nvSpPr>
          <p:cNvPr id="6" name="Header Placeholder 5"/>
          <p:cNvSpPr>
            <a:spLocks noGrp="1"/>
          </p:cNvSpPr>
          <p:nvPr>
            <p:ph type="hdr" sz="quarter" idx="12"/>
          </p:nvPr>
        </p:nvSpPr>
        <p:spPr/>
        <p:txBody>
          <a:bodyPr/>
          <a:lstStyle/>
          <a:p>
            <a:r>
              <a:rPr lang="en-US" smtClean="0"/>
              <a:t>Indiana Department of Education </a:t>
            </a:r>
          </a:p>
          <a:p>
            <a:r>
              <a:rPr lang="en-US" smtClean="0"/>
              <a:t>Youth Gang Awareness</a:t>
            </a:r>
          </a:p>
          <a:p>
            <a:endParaRPr lang="en-US" dirty="0"/>
          </a:p>
        </p:txBody>
      </p:sp>
      <p:sp>
        <p:nvSpPr>
          <p:cNvPr id="7" name="Date Placeholder 6"/>
          <p:cNvSpPr>
            <a:spLocks noGrp="1"/>
          </p:cNvSpPr>
          <p:nvPr>
            <p:ph type="dt" idx="13"/>
          </p:nvPr>
        </p:nvSpPr>
        <p:spPr/>
        <p:txBody>
          <a:bodyPr/>
          <a:lstStyle/>
          <a:p>
            <a:r>
              <a:rPr lang="en-US" smtClean="0"/>
              <a:t>IDOE Teacher and Parent </a:t>
            </a:r>
          </a:p>
          <a:p>
            <a:r>
              <a:rPr lang="en-US" smtClean="0"/>
              <a:t>Gang Awareness Presentation</a:t>
            </a:r>
            <a:endParaRPr lang="en-US" dirty="0" smtClean="0"/>
          </a:p>
        </p:txBody>
      </p:sp>
    </p:spTree>
    <p:extLst>
      <p:ext uri="{BB962C8B-B14F-4D97-AF65-F5344CB8AC3E}">
        <p14:creationId xmlns:p14="http://schemas.microsoft.com/office/powerpoint/2010/main" val="34504632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 These behavioral signs do not necessarily confirm a child is a gang member. These are merely the most common signs of gang involvement. </a:t>
            </a:r>
          </a:p>
          <a:p>
            <a:endParaRPr lang="en-US" dirty="0" smtClean="0"/>
          </a:p>
          <a:p>
            <a:r>
              <a:rPr lang="en-US" sz="1200" b="1" cap="all" dirty="0" smtClean="0">
                <a:effectLst/>
              </a:rPr>
              <a:t>Behavioral CHANGES that may indicate gang involvement</a:t>
            </a:r>
            <a:endParaRPr lang="en-US" b="1" dirty="0" smtClean="0">
              <a:effectLst/>
            </a:endParaRPr>
          </a:p>
          <a:p>
            <a:pPr>
              <a:spcAft>
                <a:spcPts val="300"/>
              </a:spcAft>
              <a:buFont typeface="Arial" panose="020B0604020202020204" pitchFamily="34" charset="0"/>
              <a:buChar char="•"/>
            </a:pPr>
            <a:r>
              <a:rPr lang="en-US" sz="1200" dirty="0" smtClean="0"/>
              <a:t>Withdrawing from family activities and planned events.</a:t>
            </a:r>
          </a:p>
          <a:p>
            <a:pPr>
              <a:spcAft>
                <a:spcPts val="300"/>
              </a:spcAft>
              <a:buFont typeface="Arial" panose="020B0604020202020204" pitchFamily="34" charset="0"/>
              <a:buChar char="•"/>
            </a:pPr>
            <a:r>
              <a:rPr lang="en-US" sz="1200" dirty="0" smtClean="0"/>
              <a:t>Changed academic performance or declining school attendance.</a:t>
            </a:r>
          </a:p>
          <a:p>
            <a:pPr>
              <a:spcAft>
                <a:spcPts val="300"/>
              </a:spcAft>
              <a:buFont typeface="Arial" panose="020B0604020202020204" pitchFamily="34" charset="0"/>
              <a:buChar char="•"/>
            </a:pPr>
            <a:r>
              <a:rPr lang="en-US" sz="1200" dirty="0" smtClean="0"/>
              <a:t>Defiant or confrontational behavior, such as talking back, verbal abuse, name-calling, and disrespect for teacher/parental authority.</a:t>
            </a:r>
          </a:p>
          <a:p>
            <a:pPr>
              <a:spcAft>
                <a:spcPts val="300"/>
              </a:spcAft>
              <a:buFont typeface="Arial" panose="020B0604020202020204" pitchFamily="34" charset="0"/>
              <a:buChar char="•"/>
            </a:pPr>
            <a:r>
              <a:rPr lang="en-US" sz="1200" dirty="0" smtClean="0"/>
              <a:t>Staying out late without reason.</a:t>
            </a:r>
          </a:p>
          <a:p>
            <a:pPr>
              <a:spcAft>
                <a:spcPts val="300"/>
              </a:spcAft>
              <a:buFont typeface="Arial" panose="020B0604020202020204" pitchFamily="34" charset="0"/>
              <a:buChar char="•"/>
            </a:pPr>
            <a:r>
              <a:rPr lang="en-US" sz="1200" dirty="0" smtClean="0"/>
              <a:t>Angry outbursts, excessive aggression.</a:t>
            </a:r>
          </a:p>
          <a:p>
            <a:pPr>
              <a:spcAft>
                <a:spcPts val="300"/>
              </a:spcAft>
              <a:buFont typeface="Arial" panose="020B0604020202020204" pitchFamily="34" charset="0"/>
              <a:buChar char="•"/>
            </a:pPr>
            <a:r>
              <a:rPr lang="en-US" sz="1200" dirty="0" smtClean="0"/>
              <a:t>Excessive worry about safety; constantly surveying surroundings for danger.</a:t>
            </a:r>
          </a:p>
          <a:p>
            <a:pPr>
              <a:spcAft>
                <a:spcPts val="300"/>
              </a:spcAft>
              <a:buFont typeface="Arial" panose="020B0604020202020204" pitchFamily="34" charset="0"/>
              <a:buChar char="•"/>
            </a:pPr>
            <a:r>
              <a:rPr lang="en-US" sz="1200" dirty="0" smtClean="0"/>
              <a:t>Sudden negative attitudes about law enforcement or adults in positions of authority (school officials or teachers).</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4AB5A411-8563-417E-BCC7-553767796B64}" type="slidenum">
              <a:rPr lang="en-US" smtClean="0"/>
              <a:t>10</a:t>
            </a:fld>
            <a:endParaRPr lang="en-US" dirty="0"/>
          </a:p>
        </p:txBody>
      </p:sp>
      <p:sp>
        <p:nvSpPr>
          <p:cNvPr id="5" name="Footer Placeholder 4"/>
          <p:cNvSpPr>
            <a:spLocks noGrp="1"/>
          </p:cNvSpPr>
          <p:nvPr>
            <p:ph type="ftr" sz="quarter" idx="11"/>
          </p:nvPr>
        </p:nvSpPr>
        <p:spPr/>
        <p:txBody>
          <a:bodyPr/>
          <a:lstStyle/>
          <a:p>
            <a:r>
              <a:rPr lang="en-US" smtClean="0"/>
              <a:t>I</a:t>
            </a:r>
          </a:p>
          <a:p>
            <a:r>
              <a:rPr lang="en-US" smtClean="0"/>
              <a:t>IDOE School Building Physical Security and Safety</a:t>
            </a:r>
          </a:p>
          <a:p>
            <a:r>
              <a:rPr lang="en-US" smtClean="0"/>
              <a:t>South Tower, Suite 600, 115 W. Washington Street</a:t>
            </a:r>
          </a:p>
          <a:p>
            <a:r>
              <a:rPr lang="en-US" smtClean="0"/>
              <a:t>Indianapolis, IN 46204</a:t>
            </a:r>
          </a:p>
          <a:p>
            <a:r>
              <a:rPr lang="en-US" smtClean="0"/>
              <a:t>http://www.doe.in.gov/safety</a:t>
            </a:r>
          </a:p>
          <a:p>
            <a:endParaRPr lang="en-US" dirty="0"/>
          </a:p>
        </p:txBody>
      </p:sp>
      <p:sp>
        <p:nvSpPr>
          <p:cNvPr id="6" name="Header Placeholder 5"/>
          <p:cNvSpPr>
            <a:spLocks noGrp="1"/>
          </p:cNvSpPr>
          <p:nvPr>
            <p:ph type="hdr" sz="quarter" idx="12"/>
          </p:nvPr>
        </p:nvSpPr>
        <p:spPr/>
        <p:txBody>
          <a:bodyPr/>
          <a:lstStyle/>
          <a:p>
            <a:r>
              <a:rPr lang="en-US" smtClean="0"/>
              <a:t>Indiana Department of Education </a:t>
            </a:r>
          </a:p>
          <a:p>
            <a:r>
              <a:rPr lang="en-US" smtClean="0"/>
              <a:t>Youth Gang Awareness</a:t>
            </a:r>
          </a:p>
          <a:p>
            <a:endParaRPr lang="en-US" dirty="0"/>
          </a:p>
        </p:txBody>
      </p:sp>
      <p:sp>
        <p:nvSpPr>
          <p:cNvPr id="7" name="Date Placeholder 6"/>
          <p:cNvSpPr>
            <a:spLocks noGrp="1"/>
          </p:cNvSpPr>
          <p:nvPr>
            <p:ph type="dt" idx="13"/>
          </p:nvPr>
        </p:nvSpPr>
        <p:spPr/>
        <p:txBody>
          <a:bodyPr/>
          <a:lstStyle/>
          <a:p>
            <a:r>
              <a:rPr lang="en-US" smtClean="0"/>
              <a:t>IDOE Teacher and Parent </a:t>
            </a:r>
          </a:p>
          <a:p>
            <a:r>
              <a:rPr lang="en-US" smtClean="0"/>
              <a:t>Gang Awareness Presentation</a:t>
            </a:r>
            <a:endParaRPr lang="en-US" dirty="0" smtClean="0"/>
          </a:p>
        </p:txBody>
      </p:sp>
    </p:spTree>
    <p:extLst>
      <p:ext uri="{BB962C8B-B14F-4D97-AF65-F5344CB8AC3E}">
        <p14:creationId xmlns:p14="http://schemas.microsoft.com/office/powerpoint/2010/main" val="35659944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 These signs do not necessarily confirm a child is a gang member. These are merely the most common signs of gang involvement. </a:t>
            </a:r>
          </a:p>
          <a:p>
            <a:endParaRPr lang="en-US" dirty="0" smtClean="0"/>
          </a:p>
          <a:p>
            <a:r>
              <a:rPr lang="en-US" sz="1200" b="1" cap="all" dirty="0" smtClean="0">
                <a:effectLst/>
              </a:rPr>
              <a:t>Behavioral CHANGES that may indicate gang involvement</a:t>
            </a:r>
            <a:endParaRPr lang="en-US" b="1" dirty="0" smtClean="0">
              <a:effectLst/>
            </a:endParaRPr>
          </a:p>
          <a:p>
            <a:pPr>
              <a:spcBef>
                <a:spcPts val="500"/>
              </a:spcBef>
              <a:spcAft>
                <a:spcPts val="500"/>
              </a:spcAft>
              <a:buFont typeface="Arial" panose="020B0604020202020204" pitchFamily="34" charset="0"/>
              <a:buChar char="•"/>
            </a:pPr>
            <a:r>
              <a:rPr lang="en-US" sz="1200" dirty="0" smtClean="0"/>
              <a:t>Change in attitude about school, church, or other normal activities or change in behavior when attending these activities.</a:t>
            </a:r>
          </a:p>
          <a:p>
            <a:pPr>
              <a:spcBef>
                <a:spcPts val="500"/>
              </a:spcBef>
              <a:spcAft>
                <a:spcPts val="500"/>
              </a:spcAft>
              <a:buFont typeface="Arial" panose="020B0604020202020204" pitchFamily="34" charset="0"/>
              <a:buChar char="•"/>
            </a:pPr>
            <a:r>
              <a:rPr lang="en-US" sz="1200" dirty="0" smtClean="0"/>
              <a:t>Drastic changes in personal style.</a:t>
            </a:r>
          </a:p>
          <a:p>
            <a:pPr>
              <a:spcBef>
                <a:spcPts val="500"/>
              </a:spcBef>
              <a:spcAft>
                <a:spcPts val="500"/>
              </a:spcAft>
              <a:buFont typeface="Arial" panose="020B0604020202020204" pitchFamily="34" charset="0"/>
              <a:buChar char="•"/>
            </a:pPr>
            <a:r>
              <a:rPr lang="en-US" sz="1200" dirty="0" smtClean="0"/>
              <a:t>Withdrawal from longtime friends and forming bonds with an entirely new group of friends.</a:t>
            </a:r>
          </a:p>
          <a:p>
            <a:pPr>
              <a:spcBef>
                <a:spcPts val="500"/>
              </a:spcBef>
              <a:spcAft>
                <a:spcPts val="500"/>
              </a:spcAft>
              <a:buFont typeface="Arial" panose="020B0604020202020204" pitchFamily="34" charset="0"/>
              <a:buChar char="•"/>
            </a:pPr>
            <a:r>
              <a:rPr lang="en-US" sz="1200" dirty="0" smtClean="0"/>
              <a:t>Suspected use of drugs, such as alcohol, inhalants, and narcotics.</a:t>
            </a:r>
          </a:p>
          <a:p>
            <a:pPr>
              <a:spcBef>
                <a:spcPts val="500"/>
              </a:spcBef>
              <a:spcAft>
                <a:spcPts val="500"/>
              </a:spcAft>
              <a:buFont typeface="Arial" panose="020B0604020202020204" pitchFamily="34" charset="0"/>
              <a:buChar char="•"/>
            </a:pPr>
            <a:r>
              <a:rPr lang="en-US" sz="1200" dirty="0" smtClean="0"/>
              <a:t>Possession of firearms, ammunition, or other weapons.</a:t>
            </a:r>
          </a:p>
          <a:p>
            <a:pPr>
              <a:spcBef>
                <a:spcPts val="500"/>
              </a:spcBef>
              <a:spcAft>
                <a:spcPts val="500"/>
              </a:spcAft>
              <a:buFont typeface="Arial" panose="020B0604020202020204" pitchFamily="34" charset="0"/>
              <a:buChar char="•"/>
            </a:pPr>
            <a:r>
              <a:rPr lang="en-US" sz="1200" dirty="0" smtClean="0"/>
              <a:t>Non-accidental physical injuries (such as evidence of being beaten or injuries to hands and knuckles from fighting).</a:t>
            </a:r>
          </a:p>
          <a:p>
            <a:pPr>
              <a:spcBef>
                <a:spcPts val="500"/>
              </a:spcBef>
              <a:spcAft>
                <a:spcPts val="500"/>
              </a:spcAft>
              <a:buFont typeface="Arial" panose="020B0604020202020204" pitchFamily="34" charset="0"/>
              <a:buChar char="•"/>
            </a:pPr>
            <a:r>
              <a:rPr lang="en-US" sz="1200" dirty="0" smtClean="0"/>
              <a:t>Unexplained cash or goods, such as clothing, video games, or jewelry.</a:t>
            </a:r>
          </a:p>
          <a:p>
            <a:endParaRPr lang="en-US" dirty="0"/>
          </a:p>
        </p:txBody>
      </p:sp>
      <p:sp>
        <p:nvSpPr>
          <p:cNvPr id="4" name="Slide Number Placeholder 3"/>
          <p:cNvSpPr>
            <a:spLocks noGrp="1"/>
          </p:cNvSpPr>
          <p:nvPr>
            <p:ph type="sldNum" sz="quarter" idx="10"/>
          </p:nvPr>
        </p:nvSpPr>
        <p:spPr/>
        <p:txBody>
          <a:bodyPr/>
          <a:lstStyle/>
          <a:p>
            <a:fld id="{4AB5A411-8563-417E-BCC7-553767796B64}" type="slidenum">
              <a:rPr lang="en-US" smtClean="0"/>
              <a:t>11</a:t>
            </a:fld>
            <a:endParaRPr lang="en-US" dirty="0"/>
          </a:p>
        </p:txBody>
      </p:sp>
      <p:sp>
        <p:nvSpPr>
          <p:cNvPr id="5" name="Footer Placeholder 4"/>
          <p:cNvSpPr>
            <a:spLocks noGrp="1"/>
          </p:cNvSpPr>
          <p:nvPr>
            <p:ph type="ftr" sz="quarter" idx="11"/>
          </p:nvPr>
        </p:nvSpPr>
        <p:spPr/>
        <p:txBody>
          <a:bodyPr/>
          <a:lstStyle/>
          <a:p>
            <a:r>
              <a:rPr lang="en-US" smtClean="0"/>
              <a:t>I</a:t>
            </a:r>
          </a:p>
          <a:p>
            <a:r>
              <a:rPr lang="en-US" smtClean="0"/>
              <a:t>IDOE School Building Physical Security and Safety</a:t>
            </a:r>
          </a:p>
          <a:p>
            <a:r>
              <a:rPr lang="en-US" smtClean="0"/>
              <a:t>South Tower, Suite 600, 115 W. Washington Street</a:t>
            </a:r>
          </a:p>
          <a:p>
            <a:r>
              <a:rPr lang="en-US" smtClean="0"/>
              <a:t>Indianapolis, IN 46204</a:t>
            </a:r>
          </a:p>
          <a:p>
            <a:r>
              <a:rPr lang="en-US" smtClean="0"/>
              <a:t>http://www.doe.in.gov/safety</a:t>
            </a:r>
          </a:p>
          <a:p>
            <a:endParaRPr lang="en-US" dirty="0"/>
          </a:p>
        </p:txBody>
      </p:sp>
      <p:sp>
        <p:nvSpPr>
          <p:cNvPr id="6" name="Header Placeholder 5"/>
          <p:cNvSpPr>
            <a:spLocks noGrp="1"/>
          </p:cNvSpPr>
          <p:nvPr>
            <p:ph type="hdr" sz="quarter" idx="12"/>
          </p:nvPr>
        </p:nvSpPr>
        <p:spPr/>
        <p:txBody>
          <a:bodyPr/>
          <a:lstStyle/>
          <a:p>
            <a:r>
              <a:rPr lang="en-US" smtClean="0"/>
              <a:t>Indiana Department of Education </a:t>
            </a:r>
          </a:p>
          <a:p>
            <a:r>
              <a:rPr lang="en-US" smtClean="0"/>
              <a:t>Youth Gang Awareness</a:t>
            </a:r>
          </a:p>
          <a:p>
            <a:endParaRPr lang="en-US" dirty="0"/>
          </a:p>
        </p:txBody>
      </p:sp>
      <p:sp>
        <p:nvSpPr>
          <p:cNvPr id="7" name="Date Placeholder 6"/>
          <p:cNvSpPr>
            <a:spLocks noGrp="1"/>
          </p:cNvSpPr>
          <p:nvPr>
            <p:ph type="dt" idx="13"/>
          </p:nvPr>
        </p:nvSpPr>
        <p:spPr/>
        <p:txBody>
          <a:bodyPr/>
          <a:lstStyle/>
          <a:p>
            <a:r>
              <a:rPr lang="en-US" smtClean="0"/>
              <a:t>IDOE Teacher and Parent </a:t>
            </a:r>
          </a:p>
          <a:p>
            <a:r>
              <a:rPr lang="en-US" smtClean="0"/>
              <a:t>Gang Awareness Presentation</a:t>
            </a:r>
            <a:endParaRPr lang="en-US" dirty="0" smtClean="0"/>
          </a:p>
        </p:txBody>
      </p:sp>
    </p:spTree>
    <p:extLst>
      <p:ext uri="{BB962C8B-B14F-4D97-AF65-F5344CB8AC3E}">
        <p14:creationId xmlns:p14="http://schemas.microsoft.com/office/powerpoint/2010/main" val="9910341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Individual risk Factors for youth violence</a:t>
            </a:r>
          </a:p>
          <a:p>
            <a:pPr marL="171450" indent="-171450">
              <a:buFont typeface="Arial" panose="020B0604020202020204" pitchFamily="34" charset="0"/>
              <a:buChar char="•"/>
            </a:pPr>
            <a:r>
              <a:rPr lang="en-US" dirty="0" smtClean="0"/>
              <a:t>Past violent victimization</a:t>
            </a:r>
          </a:p>
          <a:p>
            <a:pPr marL="171450" indent="-171450">
              <a:buFont typeface="Arial" panose="020B0604020202020204" pitchFamily="34" charset="0"/>
              <a:buChar char="•"/>
            </a:pPr>
            <a:r>
              <a:rPr lang="en-US" dirty="0" smtClean="0"/>
              <a:t>Early aggressive behavior</a:t>
            </a:r>
          </a:p>
          <a:p>
            <a:pPr marL="171450" indent="-171450">
              <a:buFont typeface="Arial" panose="020B0604020202020204" pitchFamily="34" charset="0"/>
              <a:buChar char="•"/>
            </a:pPr>
            <a:r>
              <a:rPr lang="en-US" dirty="0" smtClean="0"/>
              <a:t>Poor behavioral control/hyperactivity</a:t>
            </a:r>
          </a:p>
          <a:p>
            <a:pPr marL="171450" indent="-171450">
              <a:buFont typeface="Arial" panose="020B0604020202020204" pitchFamily="34" charset="0"/>
              <a:buChar char="•"/>
            </a:pPr>
            <a:r>
              <a:rPr lang="en-US" dirty="0" smtClean="0"/>
              <a:t>Antisocial behavior</a:t>
            </a:r>
          </a:p>
          <a:p>
            <a:pPr marL="171450" indent="-171450">
              <a:buFont typeface="Arial" panose="020B0604020202020204" pitchFamily="34" charset="0"/>
              <a:buChar char="•"/>
            </a:pPr>
            <a:r>
              <a:rPr lang="en-US" dirty="0" smtClean="0"/>
              <a:t>Lack of guilt or empathy</a:t>
            </a:r>
          </a:p>
          <a:p>
            <a:pPr marL="171450" indent="-171450">
              <a:buFont typeface="Arial" panose="020B0604020202020204" pitchFamily="34" charset="0"/>
              <a:buChar char="•"/>
            </a:pPr>
            <a:r>
              <a:rPr lang="en-US" dirty="0" smtClean="0"/>
              <a:t>Drug or alcohol abuse</a:t>
            </a:r>
          </a:p>
          <a:p>
            <a:pPr marL="171450" indent="-171450">
              <a:buFont typeface="Arial" panose="020B0604020202020204" pitchFamily="34" charset="0"/>
              <a:buChar char="•"/>
            </a:pPr>
            <a:r>
              <a:rPr lang="en-US" dirty="0" smtClean="0"/>
              <a:t>Exposure to family conflict and violence</a:t>
            </a:r>
          </a:p>
          <a:p>
            <a:pPr marL="171450" indent="-171450">
              <a:buFont typeface="Arial" panose="020B0604020202020204" pitchFamily="34" charset="0"/>
              <a:buChar char="•"/>
            </a:pPr>
            <a:r>
              <a:rPr lang="en-US" dirty="0" smtClean="0"/>
              <a:t>Exposure to violence in media</a:t>
            </a:r>
          </a:p>
          <a:p>
            <a:pPr marL="171450" indent="-171450">
              <a:buFont typeface="Arial" panose="020B0604020202020204" pitchFamily="34" charset="0"/>
              <a:buChar char="•"/>
            </a:pPr>
            <a:r>
              <a:rPr lang="en-US" dirty="0" smtClean="0"/>
              <a:t>Having been a victim of bullying</a:t>
            </a:r>
          </a:p>
          <a:p>
            <a:pPr marL="171450" indent="-171450">
              <a:buFont typeface="Arial" panose="020B0604020202020204" pitchFamily="34" charset="0"/>
              <a:buChar char="•"/>
            </a:pPr>
            <a:r>
              <a:rPr lang="en-US" dirty="0" smtClean="0"/>
              <a:t>Difficulty controlling feelings, especially anger</a:t>
            </a:r>
          </a:p>
          <a:p>
            <a:pPr marL="171450" indent="-171450">
              <a:buFont typeface="Arial" panose="020B0604020202020204" pitchFamily="34" charset="0"/>
              <a:buChar char="•"/>
            </a:pPr>
            <a:r>
              <a:rPr lang="en-US" dirty="0" smtClean="0"/>
              <a:t>Major mental illness</a:t>
            </a:r>
          </a:p>
          <a:p>
            <a:pPr marL="171450" indent="-171450">
              <a:buFont typeface="Arial" panose="020B0604020202020204" pitchFamily="34" charset="0"/>
              <a:buChar char="•"/>
            </a:pPr>
            <a:r>
              <a:rPr lang="en-US" dirty="0" smtClean="0"/>
              <a:t>Parental substance abuse or history of crime</a:t>
            </a:r>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4AB5A411-8563-417E-BCC7-553767796B64}" type="slidenum">
              <a:rPr lang="en-US" smtClean="0"/>
              <a:t>12</a:t>
            </a:fld>
            <a:endParaRPr lang="en-US" dirty="0"/>
          </a:p>
        </p:txBody>
      </p:sp>
      <p:sp>
        <p:nvSpPr>
          <p:cNvPr id="5" name="Footer Placeholder 4"/>
          <p:cNvSpPr>
            <a:spLocks noGrp="1"/>
          </p:cNvSpPr>
          <p:nvPr>
            <p:ph type="ftr" sz="quarter" idx="11"/>
          </p:nvPr>
        </p:nvSpPr>
        <p:spPr/>
        <p:txBody>
          <a:bodyPr/>
          <a:lstStyle/>
          <a:p>
            <a:r>
              <a:rPr lang="en-US" smtClean="0"/>
              <a:t>I</a:t>
            </a:r>
          </a:p>
          <a:p>
            <a:r>
              <a:rPr lang="en-US" smtClean="0"/>
              <a:t>IDOE School Building Physical Security and Safety</a:t>
            </a:r>
          </a:p>
          <a:p>
            <a:r>
              <a:rPr lang="en-US" smtClean="0"/>
              <a:t>South Tower, Suite 600, 115 W. Washington Street</a:t>
            </a:r>
          </a:p>
          <a:p>
            <a:r>
              <a:rPr lang="en-US" smtClean="0"/>
              <a:t>Indianapolis, IN 46204</a:t>
            </a:r>
          </a:p>
          <a:p>
            <a:r>
              <a:rPr lang="en-US" smtClean="0"/>
              <a:t>http://www.doe.in.gov/safety</a:t>
            </a:r>
          </a:p>
          <a:p>
            <a:endParaRPr lang="en-US" dirty="0"/>
          </a:p>
        </p:txBody>
      </p:sp>
      <p:sp>
        <p:nvSpPr>
          <p:cNvPr id="6" name="Header Placeholder 5"/>
          <p:cNvSpPr>
            <a:spLocks noGrp="1"/>
          </p:cNvSpPr>
          <p:nvPr>
            <p:ph type="hdr" sz="quarter" idx="12"/>
          </p:nvPr>
        </p:nvSpPr>
        <p:spPr/>
        <p:txBody>
          <a:bodyPr/>
          <a:lstStyle/>
          <a:p>
            <a:r>
              <a:rPr lang="en-US" smtClean="0"/>
              <a:t>Indiana Department of Education </a:t>
            </a:r>
          </a:p>
          <a:p>
            <a:r>
              <a:rPr lang="en-US" smtClean="0"/>
              <a:t>Youth Gang Awareness</a:t>
            </a:r>
          </a:p>
          <a:p>
            <a:endParaRPr lang="en-US" dirty="0"/>
          </a:p>
        </p:txBody>
      </p:sp>
      <p:sp>
        <p:nvSpPr>
          <p:cNvPr id="7" name="Date Placeholder 6"/>
          <p:cNvSpPr>
            <a:spLocks noGrp="1"/>
          </p:cNvSpPr>
          <p:nvPr>
            <p:ph type="dt" idx="13"/>
          </p:nvPr>
        </p:nvSpPr>
        <p:spPr/>
        <p:txBody>
          <a:bodyPr/>
          <a:lstStyle/>
          <a:p>
            <a:r>
              <a:rPr lang="en-US" smtClean="0"/>
              <a:t>IDOE Teacher and Parent </a:t>
            </a:r>
          </a:p>
          <a:p>
            <a:r>
              <a:rPr lang="en-US" smtClean="0"/>
              <a:t>Gang Awareness Presentation</a:t>
            </a:r>
            <a:endParaRPr lang="en-US" dirty="0" smtClean="0"/>
          </a:p>
        </p:txBody>
      </p:sp>
    </p:spTree>
    <p:extLst>
      <p:ext uri="{BB962C8B-B14F-4D97-AF65-F5344CB8AC3E}">
        <p14:creationId xmlns:p14="http://schemas.microsoft.com/office/powerpoint/2010/main" val="14455388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cap="all" dirty="0" smtClean="0">
                <a:effectLst/>
              </a:rPr>
              <a:t>Family risk Factors for youth violence</a:t>
            </a:r>
          </a:p>
          <a:p>
            <a:pPr marL="171450" indent="-171450">
              <a:spcBef>
                <a:spcPts val="1000"/>
              </a:spcBef>
              <a:spcAft>
                <a:spcPts val="1000"/>
              </a:spcAft>
              <a:buFont typeface="Arial" panose="020B0604020202020204" pitchFamily="34" charset="0"/>
              <a:buChar char="•"/>
            </a:pPr>
            <a:r>
              <a:rPr lang="en-US" sz="1200" dirty="0" smtClean="0"/>
              <a:t>Low parental involvement</a:t>
            </a:r>
          </a:p>
          <a:p>
            <a:pPr marL="171450" indent="-171450">
              <a:spcBef>
                <a:spcPts val="1000"/>
              </a:spcBef>
              <a:spcAft>
                <a:spcPts val="1000"/>
              </a:spcAft>
              <a:buFont typeface="Arial" panose="020B0604020202020204" pitchFamily="34" charset="0"/>
              <a:buChar char="•"/>
            </a:pPr>
            <a:r>
              <a:rPr lang="en-US" sz="1200" dirty="0" smtClean="0"/>
              <a:t>Low emotional attachment to parents</a:t>
            </a:r>
          </a:p>
          <a:p>
            <a:pPr marL="171450" indent="-171450">
              <a:spcBef>
                <a:spcPts val="1000"/>
              </a:spcBef>
              <a:spcAft>
                <a:spcPts val="1000"/>
              </a:spcAft>
              <a:buFont typeface="Arial" panose="020B0604020202020204" pitchFamily="34" charset="0"/>
              <a:buChar char="•"/>
            </a:pPr>
            <a:r>
              <a:rPr lang="en-US" sz="1200" dirty="0" smtClean="0"/>
              <a:t>Inconsistent disciplinary practices</a:t>
            </a:r>
          </a:p>
          <a:p>
            <a:pPr marL="171450" indent="-171450">
              <a:spcBef>
                <a:spcPts val="1000"/>
              </a:spcBef>
              <a:spcAft>
                <a:spcPts val="1000"/>
              </a:spcAft>
              <a:buFont typeface="Arial" panose="020B0604020202020204" pitchFamily="34" charset="0"/>
              <a:buChar char="•"/>
            </a:pPr>
            <a:r>
              <a:rPr lang="en-US" sz="1200" dirty="0" smtClean="0"/>
              <a:t>Poor parental supervision and monitoring</a:t>
            </a:r>
          </a:p>
          <a:p>
            <a:pPr marL="171450" indent="-171450">
              <a:spcBef>
                <a:spcPts val="1000"/>
              </a:spcBef>
              <a:spcAft>
                <a:spcPts val="1000"/>
              </a:spcAft>
              <a:buFont typeface="Arial" panose="020B0604020202020204" pitchFamily="34" charset="0"/>
              <a:buChar char="•"/>
            </a:pPr>
            <a:r>
              <a:rPr lang="en-US" sz="1200" dirty="0" smtClean="0"/>
              <a:t>Large family size</a:t>
            </a:r>
          </a:p>
          <a:p>
            <a:pPr marL="171450" indent="-171450">
              <a:spcBef>
                <a:spcPts val="1000"/>
              </a:spcBef>
              <a:spcAft>
                <a:spcPts val="1000"/>
              </a:spcAft>
              <a:buFont typeface="Arial" panose="020B0604020202020204" pitchFamily="34" charset="0"/>
              <a:buChar char="•"/>
            </a:pPr>
            <a:r>
              <a:rPr lang="en-US" sz="1200" dirty="0" smtClean="0"/>
              <a:t>Presence of firearms in the home</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4AB5A411-8563-417E-BCC7-553767796B64}" type="slidenum">
              <a:rPr lang="en-US" smtClean="0"/>
              <a:t>13</a:t>
            </a:fld>
            <a:endParaRPr lang="en-US" dirty="0"/>
          </a:p>
        </p:txBody>
      </p:sp>
      <p:sp>
        <p:nvSpPr>
          <p:cNvPr id="5" name="Footer Placeholder 4"/>
          <p:cNvSpPr>
            <a:spLocks noGrp="1"/>
          </p:cNvSpPr>
          <p:nvPr>
            <p:ph type="ftr" sz="quarter" idx="11"/>
          </p:nvPr>
        </p:nvSpPr>
        <p:spPr/>
        <p:txBody>
          <a:bodyPr/>
          <a:lstStyle/>
          <a:p>
            <a:r>
              <a:rPr lang="en-US" smtClean="0"/>
              <a:t>I</a:t>
            </a:r>
          </a:p>
          <a:p>
            <a:r>
              <a:rPr lang="en-US" smtClean="0"/>
              <a:t>IDOE School Building Physical Security and Safety</a:t>
            </a:r>
          </a:p>
          <a:p>
            <a:r>
              <a:rPr lang="en-US" smtClean="0"/>
              <a:t>South Tower, Suite 600, 115 W. Washington Street</a:t>
            </a:r>
          </a:p>
          <a:p>
            <a:r>
              <a:rPr lang="en-US" smtClean="0"/>
              <a:t>Indianapolis, IN 46204</a:t>
            </a:r>
          </a:p>
          <a:p>
            <a:r>
              <a:rPr lang="en-US" smtClean="0"/>
              <a:t>http://www.doe.in.gov/safety</a:t>
            </a:r>
          </a:p>
          <a:p>
            <a:endParaRPr lang="en-US" dirty="0"/>
          </a:p>
        </p:txBody>
      </p:sp>
      <p:sp>
        <p:nvSpPr>
          <p:cNvPr id="6" name="Header Placeholder 5"/>
          <p:cNvSpPr>
            <a:spLocks noGrp="1"/>
          </p:cNvSpPr>
          <p:nvPr>
            <p:ph type="hdr" sz="quarter" idx="12"/>
          </p:nvPr>
        </p:nvSpPr>
        <p:spPr/>
        <p:txBody>
          <a:bodyPr/>
          <a:lstStyle/>
          <a:p>
            <a:r>
              <a:rPr lang="en-US" smtClean="0"/>
              <a:t>Indiana Department of Education </a:t>
            </a:r>
          </a:p>
          <a:p>
            <a:r>
              <a:rPr lang="en-US" smtClean="0"/>
              <a:t>Youth Gang Awareness</a:t>
            </a:r>
          </a:p>
          <a:p>
            <a:endParaRPr lang="en-US" dirty="0"/>
          </a:p>
        </p:txBody>
      </p:sp>
      <p:sp>
        <p:nvSpPr>
          <p:cNvPr id="7" name="Date Placeholder 6"/>
          <p:cNvSpPr>
            <a:spLocks noGrp="1"/>
          </p:cNvSpPr>
          <p:nvPr>
            <p:ph type="dt" idx="13"/>
          </p:nvPr>
        </p:nvSpPr>
        <p:spPr/>
        <p:txBody>
          <a:bodyPr/>
          <a:lstStyle/>
          <a:p>
            <a:r>
              <a:rPr lang="en-US" smtClean="0"/>
              <a:t>IDOE Teacher and Parent </a:t>
            </a:r>
          </a:p>
          <a:p>
            <a:r>
              <a:rPr lang="en-US" smtClean="0"/>
              <a:t>Gang Awareness Presentation</a:t>
            </a:r>
            <a:endParaRPr lang="en-US" dirty="0" smtClean="0"/>
          </a:p>
        </p:txBody>
      </p:sp>
    </p:spTree>
    <p:extLst>
      <p:ext uri="{BB962C8B-B14F-4D97-AF65-F5344CB8AC3E}">
        <p14:creationId xmlns:p14="http://schemas.microsoft.com/office/powerpoint/2010/main" val="14455388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cap="all" dirty="0" smtClean="0">
                <a:effectLst/>
              </a:rPr>
              <a:t>Community risk Factors for youth violence</a:t>
            </a:r>
          </a:p>
          <a:p>
            <a:pPr marL="171450" indent="-171450">
              <a:spcBef>
                <a:spcPts val="1000"/>
              </a:spcBef>
              <a:spcAft>
                <a:spcPts val="1000"/>
              </a:spcAft>
              <a:buFont typeface="Arial" panose="020B0604020202020204" pitchFamily="34" charset="0"/>
              <a:buChar char="•"/>
            </a:pPr>
            <a:r>
              <a:rPr lang="en-US" sz="1200" dirty="0" smtClean="0"/>
              <a:t>Association with delinquent peers</a:t>
            </a:r>
          </a:p>
          <a:p>
            <a:pPr marL="171450" indent="-171450">
              <a:spcBef>
                <a:spcPts val="1000"/>
              </a:spcBef>
              <a:spcAft>
                <a:spcPts val="1000"/>
              </a:spcAft>
              <a:buFont typeface="Arial" panose="020B0604020202020204" pitchFamily="34" charset="0"/>
              <a:buChar char="•"/>
            </a:pPr>
            <a:r>
              <a:rPr lang="en-US" sz="1200" dirty="0" smtClean="0"/>
              <a:t>Peer rejection</a:t>
            </a:r>
          </a:p>
          <a:p>
            <a:pPr marL="171450" indent="-171450">
              <a:spcBef>
                <a:spcPts val="1000"/>
              </a:spcBef>
              <a:spcAft>
                <a:spcPts val="1000"/>
              </a:spcAft>
              <a:buFont typeface="Arial" panose="020B0604020202020204" pitchFamily="34" charset="0"/>
              <a:buChar char="•"/>
            </a:pPr>
            <a:r>
              <a:rPr lang="en-US" sz="1200" dirty="0" smtClean="0"/>
              <a:t>Low school commitment/involvement</a:t>
            </a:r>
          </a:p>
          <a:p>
            <a:pPr marL="171450" indent="-171450">
              <a:spcBef>
                <a:spcPts val="1000"/>
              </a:spcBef>
              <a:spcAft>
                <a:spcPts val="1000"/>
              </a:spcAft>
              <a:buFont typeface="Arial" panose="020B0604020202020204" pitchFamily="34" charset="0"/>
              <a:buChar char="•"/>
            </a:pPr>
            <a:r>
              <a:rPr lang="en-US" sz="1200" dirty="0" smtClean="0"/>
              <a:t>High-crime neighborhoods</a:t>
            </a:r>
          </a:p>
          <a:p>
            <a:pPr marL="171450" indent="-171450">
              <a:spcBef>
                <a:spcPts val="1000"/>
              </a:spcBef>
              <a:spcAft>
                <a:spcPts val="1000"/>
              </a:spcAft>
              <a:buFont typeface="Arial" panose="020B0604020202020204" pitchFamily="34" charset="0"/>
              <a:buChar char="•"/>
            </a:pPr>
            <a:r>
              <a:rPr lang="en-US" sz="1200" dirty="0" smtClean="0"/>
              <a:t>Socially disorganized neighborhoods</a:t>
            </a:r>
          </a:p>
          <a:p>
            <a:pPr marL="171450" indent="-171450">
              <a:spcBef>
                <a:spcPts val="1000"/>
              </a:spcBef>
              <a:spcAft>
                <a:spcPts val="1000"/>
              </a:spcAft>
              <a:buFont typeface="Arial" panose="020B0604020202020204" pitchFamily="34" charset="0"/>
              <a:buChar char="•"/>
            </a:pPr>
            <a:r>
              <a:rPr lang="en-US" sz="1200" dirty="0" smtClean="0"/>
              <a:t>High concentration of poor residents</a:t>
            </a:r>
          </a:p>
          <a:p>
            <a:pPr marL="171450" indent="-171450">
              <a:spcBef>
                <a:spcPts val="1000"/>
              </a:spcBef>
              <a:spcAft>
                <a:spcPts val="1000"/>
              </a:spcAft>
              <a:buFont typeface="Arial" panose="020B0604020202020204" pitchFamily="34" charset="0"/>
              <a:buChar char="•"/>
            </a:pPr>
            <a:r>
              <a:rPr lang="en-US" sz="1200" dirty="0" smtClean="0"/>
              <a:t>Gangs and easy access to firearms</a:t>
            </a:r>
            <a:endParaRPr lang="en-US" sz="1200" dirty="0"/>
          </a:p>
        </p:txBody>
      </p:sp>
      <p:sp>
        <p:nvSpPr>
          <p:cNvPr id="4" name="Slide Number Placeholder 3"/>
          <p:cNvSpPr>
            <a:spLocks noGrp="1"/>
          </p:cNvSpPr>
          <p:nvPr>
            <p:ph type="sldNum" sz="quarter" idx="10"/>
          </p:nvPr>
        </p:nvSpPr>
        <p:spPr/>
        <p:txBody>
          <a:bodyPr/>
          <a:lstStyle/>
          <a:p>
            <a:fld id="{4AB5A411-8563-417E-BCC7-553767796B64}" type="slidenum">
              <a:rPr lang="en-US" smtClean="0"/>
              <a:t>14</a:t>
            </a:fld>
            <a:endParaRPr lang="en-US" dirty="0"/>
          </a:p>
        </p:txBody>
      </p:sp>
      <p:sp>
        <p:nvSpPr>
          <p:cNvPr id="5" name="Footer Placeholder 4"/>
          <p:cNvSpPr>
            <a:spLocks noGrp="1"/>
          </p:cNvSpPr>
          <p:nvPr>
            <p:ph type="ftr" sz="quarter" idx="11"/>
          </p:nvPr>
        </p:nvSpPr>
        <p:spPr/>
        <p:txBody>
          <a:bodyPr/>
          <a:lstStyle/>
          <a:p>
            <a:r>
              <a:rPr lang="en-US" smtClean="0"/>
              <a:t>I</a:t>
            </a:r>
          </a:p>
          <a:p>
            <a:r>
              <a:rPr lang="en-US" smtClean="0"/>
              <a:t>IDOE School Building Physical Security and Safety</a:t>
            </a:r>
          </a:p>
          <a:p>
            <a:r>
              <a:rPr lang="en-US" smtClean="0"/>
              <a:t>South Tower, Suite 600, 115 W. Washington Street</a:t>
            </a:r>
          </a:p>
          <a:p>
            <a:r>
              <a:rPr lang="en-US" smtClean="0"/>
              <a:t>Indianapolis, IN 46204</a:t>
            </a:r>
          </a:p>
          <a:p>
            <a:r>
              <a:rPr lang="en-US" smtClean="0"/>
              <a:t>http://www.doe.in.gov/safety</a:t>
            </a:r>
          </a:p>
          <a:p>
            <a:endParaRPr lang="en-US" dirty="0"/>
          </a:p>
        </p:txBody>
      </p:sp>
      <p:sp>
        <p:nvSpPr>
          <p:cNvPr id="6" name="Header Placeholder 5"/>
          <p:cNvSpPr>
            <a:spLocks noGrp="1"/>
          </p:cNvSpPr>
          <p:nvPr>
            <p:ph type="hdr" sz="quarter" idx="12"/>
          </p:nvPr>
        </p:nvSpPr>
        <p:spPr/>
        <p:txBody>
          <a:bodyPr/>
          <a:lstStyle/>
          <a:p>
            <a:r>
              <a:rPr lang="en-US" smtClean="0"/>
              <a:t>Indiana Department of Education </a:t>
            </a:r>
          </a:p>
          <a:p>
            <a:r>
              <a:rPr lang="en-US" smtClean="0"/>
              <a:t>Youth Gang Awareness</a:t>
            </a:r>
          </a:p>
          <a:p>
            <a:endParaRPr lang="en-US" dirty="0"/>
          </a:p>
        </p:txBody>
      </p:sp>
      <p:sp>
        <p:nvSpPr>
          <p:cNvPr id="7" name="Date Placeholder 6"/>
          <p:cNvSpPr>
            <a:spLocks noGrp="1"/>
          </p:cNvSpPr>
          <p:nvPr>
            <p:ph type="dt" idx="13"/>
          </p:nvPr>
        </p:nvSpPr>
        <p:spPr/>
        <p:txBody>
          <a:bodyPr/>
          <a:lstStyle/>
          <a:p>
            <a:r>
              <a:rPr lang="en-US" smtClean="0"/>
              <a:t>IDOE Teacher and Parent </a:t>
            </a:r>
          </a:p>
          <a:p>
            <a:r>
              <a:rPr lang="en-US" smtClean="0"/>
              <a:t>Gang Awareness Presentation</a:t>
            </a:r>
            <a:endParaRPr lang="en-US" dirty="0" smtClean="0"/>
          </a:p>
        </p:txBody>
      </p:sp>
    </p:spTree>
    <p:extLst>
      <p:ext uri="{BB962C8B-B14F-4D97-AF65-F5344CB8AC3E}">
        <p14:creationId xmlns:p14="http://schemas.microsoft.com/office/powerpoint/2010/main" val="14455388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Basic Observable Gang Identifiers</a:t>
            </a:r>
          </a:p>
          <a:p>
            <a:pPr marL="171450" indent="-171450">
              <a:buFont typeface="Arial" panose="020B0604020202020204" pitchFamily="34" charset="0"/>
              <a:buChar char="•"/>
            </a:pPr>
            <a:r>
              <a:rPr lang="en-US" sz="1200" b="0" kern="1200" dirty="0" smtClean="0">
                <a:solidFill>
                  <a:schemeClr val="tx1"/>
                </a:solidFill>
                <a:effectLst/>
                <a:latin typeface="+mn-lt"/>
                <a:ea typeface="+mn-ea"/>
                <a:cs typeface="+mn-cs"/>
              </a:rPr>
              <a:t>Social Media Content/Cellphone Communication</a:t>
            </a:r>
          </a:p>
          <a:p>
            <a:pPr marL="171450" indent="-171450">
              <a:buFont typeface="Arial" panose="020B0604020202020204" pitchFamily="34" charset="0"/>
              <a:buChar char="•"/>
            </a:pPr>
            <a:r>
              <a:rPr lang="en-US" sz="1200" b="0" kern="1200" dirty="0" smtClean="0">
                <a:solidFill>
                  <a:schemeClr val="tx1"/>
                </a:solidFill>
                <a:effectLst/>
                <a:latin typeface="+mn-lt"/>
                <a:ea typeface="+mn-ea"/>
                <a:cs typeface="+mn-cs"/>
              </a:rPr>
              <a:t>Symbols, Numbers, Colors, Drawings</a:t>
            </a:r>
          </a:p>
          <a:p>
            <a:pPr marL="171450" indent="-171450">
              <a:buFont typeface="Arial" panose="020B0604020202020204" pitchFamily="34" charset="0"/>
              <a:buChar char="•"/>
            </a:pPr>
            <a:r>
              <a:rPr lang="en-US" sz="1200" b="0" kern="1200" dirty="0" smtClean="0">
                <a:solidFill>
                  <a:schemeClr val="tx1"/>
                </a:solidFill>
                <a:effectLst/>
                <a:latin typeface="+mn-lt"/>
                <a:ea typeface="+mn-ea"/>
                <a:cs typeface="+mn-cs"/>
              </a:rPr>
              <a:t>Graffiti</a:t>
            </a:r>
          </a:p>
          <a:p>
            <a:pPr marL="171450" indent="-171450">
              <a:buFont typeface="Arial" panose="020B0604020202020204" pitchFamily="34" charset="0"/>
              <a:buChar char="•"/>
            </a:pPr>
            <a:r>
              <a:rPr lang="en-US" sz="1200" b="0" kern="1200" dirty="0" smtClean="0">
                <a:solidFill>
                  <a:schemeClr val="tx1"/>
                </a:solidFill>
                <a:effectLst/>
                <a:latin typeface="+mn-lt"/>
                <a:ea typeface="+mn-ea"/>
                <a:cs typeface="+mn-cs"/>
              </a:rPr>
              <a:t>Hand Signs</a:t>
            </a:r>
          </a:p>
          <a:p>
            <a:pPr marL="171450" indent="-171450">
              <a:buFont typeface="Arial" panose="020B0604020202020204" pitchFamily="34" charset="0"/>
              <a:buChar char="•"/>
            </a:pPr>
            <a:endParaRPr lang="en-US" sz="1200" b="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4AB5A411-8563-417E-BCC7-553767796B64}" type="slidenum">
              <a:rPr lang="en-US" smtClean="0"/>
              <a:t>15</a:t>
            </a:fld>
            <a:endParaRPr lang="en-US" dirty="0"/>
          </a:p>
        </p:txBody>
      </p:sp>
      <p:sp>
        <p:nvSpPr>
          <p:cNvPr id="5" name="Footer Placeholder 4"/>
          <p:cNvSpPr>
            <a:spLocks noGrp="1"/>
          </p:cNvSpPr>
          <p:nvPr>
            <p:ph type="ftr" sz="quarter" idx="11"/>
          </p:nvPr>
        </p:nvSpPr>
        <p:spPr/>
        <p:txBody>
          <a:bodyPr/>
          <a:lstStyle/>
          <a:p>
            <a:r>
              <a:rPr lang="en-US" smtClean="0"/>
              <a:t>I</a:t>
            </a:r>
          </a:p>
          <a:p>
            <a:r>
              <a:rPr lang="en-US" smtClean="0"/>
              <a:t>IDOE School Building Physical Security and Safety</a:t>
            </a:r>
          </a:p>
          <a:p>
            <a:r>
              <a:rPr lang="en-US" smtClean="0"/>
              <a:t>South Tower, Suite 600, 115 W. Washington Street</a:t>
            </a:r>
          </a:p>
          <a:p>
            <a:r>
              <a:rPr lang="en-US" smtClean="0"/>
              <a:t>Indianapolis, IN 46204</a:t>
            </a:r>
          </a:p>
          <a:p>
            <a:r>
              <a:rPr lang="en-US" smtClean="0"/>
              <a:t>http://www.doe.in.gov/safety</a:t>
            </a:r>
          </a:p>
          <a:p>
            <a:endParaRPr lang="en-US" dirty="0"/>
          </a:p>
        </p:txBody>
      </p:sp>
      <p:sp>
        <p:nvSpPr>
          <p:cNvPr id="6" name="Header Placeholder 5"/>
          <p:cNvSpPr>
            <a:spLocks noGrp="1"/>
          </p:cNvSpPr>
          <p:nvPr>
            <p:ph type="hdr" sz="quarter" idx="12"/>
          </p:nvPr>
        </p:nvSpPr>
        <p:spPr/>
        <p:txBody>
          <a:bodyPr/>
          <a:lstStyle/>
          <a:p>
            <a:r>
              <a:rPr lang="en-US" smtClean="0"/>
              <a:t>Indiana Department of Education </a:t>
            </a:r>
          </a:p>
          <a:p>
            <a:r>
              <a:rPr lang="en-US" smtClean="0"/>
              <a:t>Youth Gang Awareness</a:t>
            </a:r>
          </a:p>
          <a:p>
            <a:endParaRPr lang="en-US" dirty="0"/>
          </a:p>
        </p:txBody>
      </p:sp>
      <p:sp>
        <p:nvSpPr>
          <p:cNvPr id="7" name="Date Placeholder 6"/>
          <p:cNvSpPr>
            <a:spLocks noGrp="1"/>
          </p:cNvSpPr>
          <p:nvPr>
            <p:ph type="dt" idx="13"/>
          </p:nvPr>
        </p:nvSpPr>
        <p:spPr/>
        <p:txBody>
          <a:bodyPr/>
          <a:lstStyle/>
          <a:p>
            <a:r>
              <a:rPr lang="en-US" smtClean="0"/>
              <a:t>IDOE Teacher and Parent </a:t>
            </a:r>
          </a:p>
          <a:p>
            <a:r>
              <a:rPr lang="en-US" smtClean="0"/>
              <a:t>Gang Awareness Presentation</a:t>
            </a:r>
            <a:endParaRPr lang="en-US" dirty="0" smtClean="0"/>
          </a:p>
        </p:txBody>
      </p:sp>
    </p:spTree>
    <p:extLst>
      <p:ext uri="{BB962C8B-B14F-4D97-AF65-F5344CB8AC3E}">
        <p14:creationId xmlns:p14="http://schemas.microsoft.com/office/powerpoint/2010/main" val="144553885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Monitoring Social Media/Texting Content</a:t>
            </a:r>
          </a:p>
          <a:p>
            <a:pPr marL="171450" indent="-171450">
              <a:buFont typeface="Arial" panose="020B0604020202020204" pitchFamily="34" charset="0"/>
              <a:buChar char="•"/>
            </a:pPr>
            <a:r>
              <a:rPr lang="en-US" b="0" dirty="0" smtClean="0"/>
              <a:t>Social media and texting are the primary means of communication between youth gang members</a:t>
            </a:r>
          </a:p>
          <a:p>
            <a:pPr marL="171450" indent="-171450">
              <a:buFont typeface="Arial" panose="020B0604020202020204" pitchFamily="34" charset="0"/>
              <a:buChar char="•"/>
            </a:pPr>
            <a:r>
              <a:rPr lang="en-US" b="0" dirty="0" smtClean="0"/>
              <a:t>Monitor all social media accounts and cellphone communications</a:t>
            </a:r>
          </a:p>
          <a:p>
            <a:pPr marL="171450" indent="-171450">
              <a:buFont typeface="Arial" panose="020B0604020202020204" pitchFamily="34" charset="0"/>
              <a:buChar char="•"/>
            </a:pPr>
            <a:r>
              <a:rPr lang="en-US" b="0" dirty="0" smtClean="0"/>
              <a:t>Gangs gain access and recruit youth for their Homegrown Local Youth Gangs and for regional gang affiliates for the purpose of drug sales, armed robbery, prostitution, beat downs, to claim turf and maintain dominance in schools</a:t>
            </a:r>
          </a:p>
          <a:p>
            <a:pPr marL="171450" indent="-171450">
              <a:buFont typeface="Arial" panose="020B0604020202020204" pitchFamily="34" charset="0"/>
              <a:buChar char="•"/>
            </a:pPr>
            <a:r>
              <a:rPr lang="en-US" b="0" dirty="0" smtClean="0"/>
              <a:t>Monitoring all social media and phone activity is the best way to gain awareness into your child’s social life</a:t>
            </a:r>
          </a:p>
          <a:p>
            <a:pPr marL="0" indent="0">
              <a:buFont typeface="Arial" panose="020B0604020202020204" pitchFamily="34" charset="0"/>
              <a:buNone/>
            </a:pPr>
            <a:endParaRPr lang="en-US" b="0" dirty="0" smtClean="0"/>
          </a:p>
          <a:p>
            <a:endParaRPr lang="en-US" b="1" dirty="0"/>
          </a:p>
        </p:txBody>
      </p:sp>
      <p:sp>
        <p:nvSpPr>
          <p:cNvPr id="4" name="Slide Number Placeholder 3"/>
          <p:cNvSpPr>
            <a:spLocks noGrp="1"/>
          </p:cNvSpPr>
          <p:nvPr>
            <p:ph type="sldNum" sz="quarter" idx="10"/>
          </p:nvPr>
        </p:nvSpPr>
        <p:spPr/>
        <p:txBody>
          <a:bodyPr/>
          <a:lstStyle/>
          <a:p>
            <a:fld id="{4AB5A411-8563-417E-BCC7-553767796B64}" type="slidenum">
              <a:rPr lang="en-US" smtClean="0"/>
              <a:t>16</a:t>
            </a:fld>
            <a:endParaRPr lang="en-US" dirty="0"/>
          </a:p>
        </p:txBody>
      </p:sp>
      <p:sp>
        <p:nvSpPr>
          <p:cNvPr id="5" name="Footer Placeholder 4"/>
          <p:cNvSpPr>
            <a:spLocks noGrp="1"/>
          </p:cNvSpPr>
          <p:nvPr>
            <p:ph type="ftr" sz="quarter" idx="11"/>
          </p:nvPr>
        </p:nvSpPr>
        <p:spPr/>
        <p:txBody>
          <a:bodyPr/>
          <a:lstStyle/>
          <a:p>
            <a:r>
              <a:rPr lang="en-US" smtClean="0"/>
              <a:t>I</a:t>
            </a:r>
          </a:p>
          <a:p>
            <a:r>
              <a:rPr lang="en-US" smtClean="0"/>
              <a:t>IDOE School Building Physical Security and Safety</a:t>
            </a:r>
          </a:p>
          <a:p>
            <a:r>
              <a:rPr lang="en-US" smtClean="0"/>
              <a:t>South Tower, Suite 600, 115 W. Washington Street</a:t>
            </a:r>
          </a:p>
          <a:p>
            <a:r>
              <a:rPr lang="en-US" smtClean="0"/>
              <a:t>Indianapolis, IN 46204</a:t>
            </a:r>
          </a:p>
          <a:p>
            <a:r>
              <a:rPr lang="en-US" smtClean="0"/>
              <a:t>http://www.doe.in.gov/safety</a:t>
            </a:r>
          </a:p>
          <a:p>
            <a:endParaRPr lang="en-US" dirty="0"/>
          </a:p>
        </p:txBody>
      </p:sp>
      <p:sp>
        <p:nvSpPr>
          <p:cNvPr id="6" name="Header Placeholder 5"/>
          <p:cNvSpPr>
            <a:spLocks noGrp="1"/>
          </p:cNvSpPr>
          <p:nvPr>
            <p:ph type="hdr" sz="quarter" idx="12"/>
          </p:nvPr>
        </p:nvSpPr>
        <p:spPr/>
        <p:txBody>
          <a:bodyPr/>
          <a:lstStyle/>
          <a:p>
            <a:r>
              <a:rPr lang="en-US" smtClean="0"/>
              <a:t>Indiana Department of Education </a:t>
            </a:r>
          </a:p>
          <a:p>
            <a:r>
              <a:rPr lang="en-US" smtClean="0"/>
              <a:t>Youth Gang Awareness</a:t>
            </a:r>
          </a:p>
          <a:p>
            <a:endParaRPr lang="en-US" dirty="0"/>
          </a:p>
        </p:txBody>
      </p:sp>
      <p:sp>
        <p:nvSpPr>
          <p:cNvPr id="7" name="Date Placeholder 6"/>
          <p:cNvSpPr>
            <a:spLocks noGrp="1"/>
          </p:cNvSpPr>
          <p:nvPr>
            <p:ph type="dt" idx="13"/>
          </p:nvPr>
        </p:nvSpPr>
        <p:spPr/>
        <p:txBody>
          <a:bodyPr/>
          <a:lstStyle/>
          <a:p>
            <a:r>
              <a:rPr lang="en-US" smtClean="0"/>
              <a:t>IDOE Teacher and Parent </a:t>
            </a:r>
          </a:p>
          <a:p>
            <a:r>
              <a:rPr lang="en-US" smtClean="0"/>
              <a:t>Gang Awareness Presentation</a:t>
            </a:r>
            <a:endParaRPr lang="en-US" dirty="0" smtClean="0"/>
          </a:p>
        </p:txBody>
      </p:sp>
    </p:spTree>
    <p:extLst>
      <p:ext uri="{BB962C8B-B14F-4D97-AF65-F5344CB8AC3E}">
        <p14:creationId xmlns:p14="http://schemas.microsoft.com/office/powerpoint/2010/main" val="144553885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cap="all" dirty="0" smtClean="0">
                <a:effectLst/>
              </a:rPr>
              <a:t>Youth gang writings, drawing, Symbols</a:t>
            </a:r>
            <a:endParaRPr lang="en-US" sz="1200" b="1" kern="1200" cap="all" dirty="0" smtClean="0">
              <a:solidFill>
                <a:schemeClr val="tx1"/>
              </a:solidFill>
              <a:effectLst/>
              <a:latin typeface="+mn-lt"/>
              <a:ea typeface="+mn-ea"/>
              <a:cs typeface="+mn-cs"/>
            </a:endParaRPr>
          </a:p>
          <a:p>
            <a:pPr marL="171450" indent="-171450">
              <a:spcAft>
                <a:spcPts val="300"/>
              </a:spcAft>
              <a:buFont typeface="Arial" panose="020B0604020202020204" pitchFamily="34" charset="0"/>
              <a:buChar char="•"/>
            </a:pPr>
            <a:r>
              <a:rPr lang="en-US" b="1" dirty="0" smtClean="0"/>
              <a:t>Monitor writings, drawings and any unidentifiable symbols </a:t>
            </a:r>
          </a:p>
          <a:p>
            <a:pPr marL="171450" indent="-171450">
              <a:spcAft>
                <a:spcPts val="300"/>
              </a:spcAft>
              <a:buFont typeface="Arial" panose="020B0604020202020204" pitchFamily="34" charset="0"/>
              <a:buChar char="•"/>
            </a:pPr>
            <a:r>
              <a:rPr lang="en-US" dirty="0" smtClean="0"/>
              <a:t>Review notebooks, sketchbooks – look in school backpack</a:t>
            </a:r>
          </a:p>
          <a:p>
            <a:pPr marL="171450" indent="-171450">
              <a:spcAft>
                <a:spcPts val="300"/>
              </a:spcAft>
              <a:buFont typeface="Arial" panose="020B0604020202020204" pitchFamily="34" charset="0"/>
              <a:buChar char="•"/>
            </a:pPr>
            <a:r>
              <a:rPr lang="en-US" dirty="0" smtClean="0"/>
              <a:t>If unsure of the content/meaning of a drawing, unfamiliar symbols used with numbers or specific color combinations used with regularity – research their meaning online, ask for assistance at your local law enforcement office, or school resource officer</a:t>
            </a:r>
          </a:p>
          <a:p>
            <a:pPr marL="171450" indent="-171450">
              <a:spcAft>
                <a:spcPts val="300"/>
              </a:spcAft>
              <a:buFont typeface="Arial" panose="020B0604020202020204" pitchFamily="34" charset="0"/>
              <a:buChar char="•"/>
            </a:pPr>
            <a:r>
              <a:rPr lang="en-US" b="1" dirty="0" smtClean="0"/>
              <a:t>Be diligent in your awareness of what your students/children are writing/drawing about – Be present</a:t>
            </a:r>
            <a:endParaRPr lang="en-US" sz="1200" b="1" kern="1200" cap="all" dirty="0" smtClean="0">
              <a:solidFill>
                <a:schemeClr val="tx1"/>
              </a:solidFill>
              <a:effectLst>
                <a:outerShdw blurRad="38100" dist="38100" dir="2700000" algn="tl">
                  <a:srgbClr val="000000">
                    <a:alpha val="43137"/>
                  </a:srgbClr>
                </a:outerShdw>
              </a:effectLst>
              <a:latin typeface="+mn-lt"/>
              <a:ea typeface="+mn-ea"/>
              <a:cs typeface="+mn-cs"/>
            </a:endParaRPr>
          </a:p>
          <a:p>
            <a:r>
              <a:rPr lang="en-US" sz="1200" kern="1200" dirty="0" smtClean="0">
                <a:solidFill>
                  <a:schemeClr val="tx1"/>
                </a:solidFill>
                <a:effectLst/>
                <a:latin typeface="+mn-lt"/>
                <a:ea typeface="+mn-ea"/>
                <a:cs typeface="+mn-cs"/>
              </a:rPr>
              <a:t> </a:t>
            </a:r>
          </a:p>
          <a:p>
            <a:r>
              <a:rPr lang="en-US" sz="1200" b="1" i="1" kern="1200" dirty="0" smtClean="0">
                <a:solidFill>
                  <a:schemeClr val="tx1"/>
                </a:solidFill>
                <a:effectLst/>
                <a:latin typeface="+mn-lt"/>
                <a:ea typeface="+mn-ea"/>
                <a:cs typeface="+mn-cs"/>
              </a:rPr>
              <a:t> Discuss specific information on the meanings of unidentifiable symbols or numbers you may see in your area.</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4AB5A411-8563-417E-BCC7-553767796B64}" type="slidenum">
              <a:rPr lang="en-US" smtClean="0"/>
              <a:t>17</a:t>
            </a:fld>
            <a:endParaRPr lang="en-US" dirty="0"/>
          </a:p>
        </p:txBody>
      </p:sp>
      <p:sp>
        <p:nvSpPr>
          <p:cNvPr id="5" name="Footer Placeholder 4"/>
          <p:cNvSpPr>
            <a:spLocks noGrp="1"/>
          </p:cNvSpPr>
          <p:nvPr>
            <p:ph type="ftr" sz="quarter" idx="11"/>
          </p:nvPr>
        </p:nvSpPr>
        <p:spPr/>
        <p:txBody>
          <a:bodyPr/>
          <a:lstStyle/>
          <a:p>
            <a:r>
              <a:rPr lang="en-US" smtClean="0"/>
              <a:t>I</a:t>
            </a:r>
          </a:p>
          <a:p>
            <a:r>
              <a:rPr lang="en-US" smtClean="0"/>
              <a:t>IDOE School Building Physical Security and Safety</a:t>
            </a:r>
          </a:p>
          <a:p>
            <a:r>
              <a:rPr lang="en-US" smtClean="0"/>
              <a:t>South Tower, Suite 600, 115 W. Washington Street</a:t>
            </a:r>
          </a:p>
          <a:p>
            <a:r>
              <a:rPr lang="en-US" smtClean="0"/>
              <a:t>Indianapolis, IN 46204</a:t>
            </a:r>
          </a:p>
          <a:p>
            <a:r>
              <a:rPr lang="en-US" smtClean="0"/>
              <a:t>http://www.doe.in.gov/safety</a:t>
            </a:r>
          </a:p>
          <a:p>
            <a:endParaRPr lang="en-US" dirty="0"/>
          </a:p>
        </p:txBody>
      </p:sp>
      <p:sp>
        <p:nvSpPr>
          <p:cNvPr id="6" name="Header Placeholder 5"/>
          <p:cNvSpPr>
            <a:spLocks noGrp="1"/>
          </p:cNvSpPr>
          <p:nvPr>
            <p:ph type="hdr" sz="quarter" idx="12"/>
          </p:nvPr>
        </p:nvSpPr>
        <p:spPr/>
        <p:txBody>
          <a:bodyPr/>
          <a:lstStyle/>
          <a:p>
            <a:r>
              <a:rPr lang="en-US" smtClean="0"/>
              <a:t>Indiana Department of Education </a:t>
            </a:r>
          </a:p>
          <a:p>
            <a:r>
              <a:rPr lang="en-US" smtClean="0"/>
              <a:t>Youth Gang Awareness</a:t>
            </a:r>
          </a:p>
          <a:p>
            <a:endParaRPr lang="en-US" dirty="0"/>
          </a:p>
        </p:txBody>
      </p:sp>
      <p:sp>
        <p:nvSpPr>
          <p:cNvPr id="7" name="Date Placeholder 6"/>
          <p:cNvSpPr>
            <a:spLocks noGrp="1"/>
          </p:cNvSpPr>
          <p:nvPr>
            <p:ph type="dt" idx="13"/>
          </p:nvPr>
        </p:nvSpPr>
        <p:spPr/>
        <p:txBody>
          <a:bodyPr/>
          <a:lstStyle/>
          <a:p>
            <a:r>
              <a:rPr lang="en-US" smtClean="0"/>
              <a:t>IDOE Teacher and Parent </a:t>
            </a:r>
          </a:p>
          <a:p>
            <a:r>
              <a:rPr lang="en-US" smtClean="0"/>
              <a:t>Gang Awareness Presentation</a:t>
            </a:r>
            <a:endParaRPr lang="en-US" dirty="0" smtClean="0"/>
          </a:p>
        </p:txBody>
      </p:sp>
    </p:spTree>
    <p:extLst>
      <p:ext uri="{BB962C8B-B14F-4D97-AF65-F5344CB8AC3E}">
        <p14:creationId xmlns:p14="http://schemas.microsoft.com/office/powerpoint/2010/main" val="144553885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smtClean="0"/>
              <a:t>Feel free to insert images of youth gang writings or drawings you have seen in your schools or in areas where youth congregate.</a:t>
            </a:r>
          </a:p>
          <a:p>
            <a:endParaRPr lang="en-US" b="1" i="1" dirty="0" smtClean="0"/>
          </a:p>
          <a:p>
            <a:r>
              <a:rPr lang="en-US" sz="1200" b="1" kern="1200" dirty="0" smtClean="0">
                <a:solidFill>
                  <a:schemeClr val="tx1"/>
                </a:solidFill>
                <a:effectLst/>
                <a:latin typeface="+mn-lt"/>
                <a:ea typeface="+mn-ea"/>
                <a:cs typeface="+mn-cs"/>
              </a:rPr>
              <a:t>Symbols and Numbers</a:t>
            </a:r>
          </a:p>
          <a:p>
            <a:pPr marL="171450" indent="-171450">
              <a:buFont typeface="Arial" panose="020B0604020202020204" pitchFamily="34" charset="0"/>
              <a:buChar char="•"/>
            </a:pPr>
            <a:r>
              <a:rPr lang="en-US" sz="1200" b="0" kern="1200" dirty="0" smtClean="0">
                <a:solidFill>
                  <a:schemeClr val="tx1"/>
                </a:solidFill>
                <a:effectLst/>
                <a:latin typeface="+mn-lt"/>
                <a:ea typeface="+mn-ea"/>
                <a:cs typeface="+mn-cs"/>
              </a:rPr>
              <a:t>Symbols and numbers have special significance within the gang culture.</a:t>
            </a:r>
          </a:p>
          <a:p>
            <a:pPr marL="171450" indent="-171450">
              <a:buFont typeface="Arial" panose="020B0604020202020204" pitchFamily="34" charset="0"/>
              <a:buChar char="•"/>
            </a:pPr>
            <a:r>
              <a:rPr lang="en-US" sz="1200" b="0" kern="1200" dirty="0" smtClean="0">
                <a:solidFill>
                  <a:schemeClr val="tx1"/>
                </a:solidFill>
                <a:effectLst/>
                <a:latin typeface="+mn-lt"/>
                <a:ea typeface="+mn-ea"/>
                <a:cs typeface="+mn-cs"/>
              </a:rPr>
              <a:t>Common symbols of some of the large gangs in the United States include stars (five- and six-pointed), crowns, pitchforks (pointing up or down), three dots in a triangle, and numbers. </a:t>
            </a:r>
          </a:p>
          <a:p>
            <a:pPr marL="171450" indent="-171450">
              <a:buFont typeface="Arial" panose="020B0604020202020204" pitchFamily="34" charset="0"/>
              <a:buChar char="•"/>
            </a:pPr>
            <a:r>
              <a:rPr lang="en-US" sz="1200" b="0" kern="1200" dirty="0" smtClean="0">
                <a:solidFill>
                  <a:schemeClr val="tx1"/>
                </a:solidFill>
                <a:effectLst/>
                <a:latin typeface="+mn-lt"/>
                <a:ea typeface="+mn-ea"/>
                <a:cs typeface="+mn-cs"/>
              </a:rPr>
              <a:t>These characters do not have the same meaning across the country, and symbolism varies regionally. </a:t>
            </a:r>
            <a:endParaRPr lang="en-US" sz="1200" b="1"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Colors</a:t>
            </a:r>
            <a:endParaRPr lang="en-US" sz="1200" kern="1200" dirty="0" smtClean="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While some gangs have reduced their use of specific colors to avoid identification by law enforcement, many gangs still use one or more colors as a symbol to represent themselves. </a:t>
            </a: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The colors can be used in writings,</a:t>
            </a:r>
            <a:r>
              <a:rPr lang="en-US" sz="1200" kern="1200" baseline="0" dirty="0" smtClean="0">
                <a:solidFill>
                  <a:schemeClr val="tx1"/>
                </a:solidFill>
                <a:effectLst/>
                <a:latin typeface="+mn-lt"/>
                <a:ea typeface="+mn-ea"/>
                <a:cs typeface="+mn-cs"/>
              </a:rPr>
              <a:t> drawings and symbols</a:t>
            </a:r>
            <a:endParaRPr lang="en-US" sz="1200" kern="1200" dirty="0" smtClean="0">
              <a:solidFill>
                <a:srgbClr val="C00000"/>
              </a:solidFill>
              <a:effectLst/>
              <a:latin typeface="+mn-lt"/>
              <a:ea typeface="+mn-ea"/>
              <a:cs typeface="+mn-cs"/>
            </a:endParaRPr>
          </a:p>
          <a:p>
            <a:r>
              <a:rPr lang="en-US" sz="1200" b="1" kern="1200" dirty="0" smtClean="0">
                <a:solidFill>
                  <a:schemeClr val="tx1"/>
                </a:solidFill>
                <a:effectLst/>
                <a:latin typeface="+mn-lt"/>
                <a:ea typeface="+mn-ea"/>
                <a:cs typeface="+mn-cs"/>
              </a:rPr>
              <a:t>Graffiti</a:t>
            </a:r>
            <a:endParaRPr lang="en-US" sz="1200" kern="1200" dirty="0" smtClean="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Youth who are engaging in graffiti they</a:t>
            </a:r>
            <a:r>
              <a:rPr lang="en-US" sz="1200" kern="1200" baseline="0" dirty="0" smtClean="0">
                <a:solidFill>
                  <a:schemeClr val="tx1"/>
                </a:solidFill>
                <a:effectLst/>
                <a:latin typeface="+mn-lt"/>
                <a:ea typeface="+mn-ea"/>
                <a:cs typeface="+mn-cs"/>
              </a:rPr>
              <a:t> will often have </a:t>
            </a:r>
            <a:r>
              <a:rPr lang="en-US" sz="1200" kern="1200" dirty="0" smtClean="0">
                <a:solidFill>
                  <a:schemeClr val="tx1"/>
                </a:solidFill>
                <a:effectLst/>
                <a:latin typeface="+mn-lt"/>
                <a:ea typeface="+mn-ea"/>
                <a:cs typeface="+mn-cs"/>
              </a:rPr>
              <a:t>sketchbooks with graffiti works in progress. </a:t>
            </a:r>
          </a:p>
          <a:p>
            <a:endParaRPr lang="en-US" b="1" i="1" dirty="0"/>
          </a:p>
        </p:txBody>
      </p:sp>
      <p:sp>
        <p:nvSpPr>
          <p:cNvPr id="4" name="Slide Number Placeholder 3"/>
          <p:cNvSpPr>
            <a:spLocks noGrp="1"/>
          </p:cNvSpPr>
          <p:nvPr>
            <p:ph type="sldNum" sz="quarter" idx="10"/>
          </p:nvPr>
        </p:nvSpPr>
        <p:spPr/>
        <p:txBody>
          <a:bodyPr/>
          <a:lstStyle/>
          <a:p>
            <a:fld id="{4AB5A411-8563-417E-BCC7-553767796B64}" type="slidenum">
              <a:rPr lang="en-US" smtClean="0"/>
              <a:t>18</a:t>
            </a:fld>
            <a:endParaRPr lang="en-US" dirty="0"/>
          </a:p>
        </p:txBody>
      </p:sp>
      <p:sp>
        <p:nvSpPr>
          <p:cNvPr id="5" name="Footer Placeholder 4"/>
          <p:cNvSpPr>
            <a:spLocks noGrp="1"/>
          </p:cNvSpPr>
          <p:nvPr>
            <p:ph type="ftr" sz="quarter" idx="11"/>
          </p:nvPr>
        </p:nvSpPr>
        <p:spPr/>
        <p:txBody>
          <a:bodyPr/>
          <a:lstStyle/>
          <a:p>
            <a:r>
              <a:rPr lang="en-US" smtClean="0"/>
              <a:t>I</a:t>
            </a:r>
          </a:p>
          <a:p>
            <a:r>
              <a:rPr lang="en-US" smtClean="0"/>
              <a:t>IDOE School Building Physical Security and Safety</a:t>
            </a:r>
          </a:p>
          <a:p>
            <a:r>
              <a:rPr lang="en-US" smtClean="0"/>
              <a:t>South Tower, Suite 600, 115 W. Washington Street</a:t>
            </a:r>
          </a:p>
          <a:p>
            <a:r>
              <a:rPr lang="en-US" smtClean="0"/>
              <a:t>Indianapolis, IN 46204</a:t>
            </a:r>
          </a:p>
          <a:p>
            <a:r>
              <a:rPr lang="en-US" smtClean="0"/>
              <a:t>http://www.doe.in.gov/safety</a:t>
            </a:r>
          </a:p>
          <a:p>
            <a:endParaRPr lang="en-US" dirty="0"/>
          </a:p>
        </p:txBody>
      </p:sp>
      <p:sp>
        <p:nvSpPr>
          <p:cNvPr id="6" name="Header Placeholder 5"/>
          <p:cNvSpPr>
            <a:spLocks noGrp="1"/>
          </p:cNvSpPr>
          <p:nvPr>
            <p:ph type="hdr" sz="quarter" idx="12"/>
          </p:nvPr>
        </p:nvSpPr>
        <p:spPr/>
        <p:txBody>
          <a:bodyPr/>
          <a:lstStyle/>
          <a:p>
            <a:r>
              <a:rPr lang="en-US" smtClean="0"/>
              <a:t>Indiana Department of Education </a:t>
            </a:r>
          </a:p>
          <a:p>
            <a:r>
              <a:rPr lang="en-US" smtClean="0"/>
              <a:t>Youth Gang Awareness</a:t>
            </a:r>
          </a:p>
          <a:p>
            <a:endParaRPr lang="en-US" dirty="0"/>
          </a:p>
        </p:txBody>
      </p:sp>
      <p:sp>
        <p:nvSpPr>
          <p:cNvPr id="7" name="Date Placeholder 6"/>
          <p:cNvSpPr>
            <a:spLocks noGrp="1"/>
          </p:cNvSpPr>
          <p:nvPr>
            <p:ph type="dt" idx="13"/>
          </p:nvPr>
        </p:nvSpPr>
        <p:spPr/>
        <p:txBody>
          <a:bodyPr/>
          <a:lstStyle/>
          <a:p>
            <a:r>
              <a:rPr lang="en-US" smtClean="0"/>
              <a:t>IDOE Teacher and Parent </a:t>
            </a:r>
          </a:p>
          <a:p>
            <a:r>
              <a:rPr lang="en-US" smtClean="0"/>
              <a:t>Gang Awareness Presentation</a:t>
            </a:r>
            <a:endParaRPr lang="en-US" dirty="0" smtClean="0"/>
          </a:p>
        </p:txBody>
      </p:sp>
    </p:spTree>
    <p:extLst>
      <p:ext uri="{BB962C8B-B14F-4D97-AF65-F5344CB8AC3E}">
        <p14:creationId xmlns:p14="http://schemas.microsoft.com/office/powerpoint/2010/main" val="313250907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Examples of Gang Symbols: Latin Kings, Nortenos</a:t>
            </a:r>
          </a:p>
          <a:p>
            <a:endParaRPr lang="en-US" dirty="0" smtClean="0"/>
          </a:p>
          <a:p>
            <a:r>
              <a:rPr lang="en-US" b="1" i="1" dirty="0" smtClean="0"/>
              <a:t>Feel free to insert images gang symbols that are prevalent in your area.</a:t>
            </a:r>
            <a:endParaRPr lang="en-US" b="1" i="1" dirty="0"/>
          </a:p>
        </p:txBody>
      </p:sp>
      <p:sp>
        <p:nvSpPr>
          <p:cNvPr id="4" name="Slide Number Placeholder 3"/>
          <p:cNvSpPr>
            <a:spLocks noGrp="1"/>
          </p:cNvSpPr>
          <p:nvPr>
            <p:ph type="sldNum" sz="quarter" idx="10"/>
          </p:nvPr>
        </p:nvSpPr>
        <p:spPr/>
        <p:txBody>
          <a:bodyPr/>
          <a:lstStyle/>
          <a:p>
            <a:fld id="{4AB5A411-8563-417E-BCC7-553767796B64}" type="slidenum">
              <a:rPr lang="en-US" smtClean="0"/>
              <a:t>19</a:t>
            </a:fld>
            <a:endParaRPr lang="en-US" dirty="0"/>
          </a:p>
        </p:txBody>
      </p:sp>
      <p:sp>
        <p:nvSpPr>
          <p:cNvPr id="5" name="Footer Placeholder 4"/>
          <p:cNvSpPr>
            <a:spLocks noGrp="1"/>
          </p:cNvSpPr>
          <p:nvPr>
            <p:ph type="ftr" sz="quarter" idx="11"/>
          </p:nvPr>
        </p:nvSpPr>
        <p:spPr/>
        <p:txBody>
          <a:bodyPr/>
          <a:lstStyle/>
          <a:p>
            <a:r>
              <a:rPr lang="en-US" smtClean="0"/>
              <a:t>I</a:t>
            </a:r>
          </a:p>
          <a:p>
            <a:r>
              <a:rPr lang="en-US" smtClean="0"/>
              <a:t>IDOE School Building Physical Security and Safety</a:t>
            </a:r>
          </a:p>
          <a:p>
            <a:r>
              <a:rPr lang="en-US" smtClean="0"/>
              <a:t>South Tower, Suite 600, 115 W. Washington Street</a:t>
            </a:r>
          </a:p>
          <a:p>
            <a:r>
              <a:rPr lang="en-US" smtClean="0"/>
              <a:t>Indianapolis, IN 46204</a:t>
            </a:r>
          </a:p>
          <a:p>
            <a:r>
              <a:rPr lang="en-US" smtClean="0"/>
              <a:t>http://www.doe.in.gov/safety</a:t>
            </a:r>
          </a:p>
          <a:p>
            <a:endParaRPr lang="en-US" dirty="0"/>
          </a:p>
        </p:txBody>
      </p:sp>
      <p:sp>
        <p:nvSpPr>
          <p:cNvPr id="6" name="Header Placeholder 5"/>
          <p:cNvSpPr>
            <a:spLocks noGrp="1"/>
          </p:cNvSpPr>
          <p:nvPr>
            <p:ph type="hdr" sz="quarter" idx="12"/>
          </p:nvPr>
        </p:nvSpPr>
        <p:spPr/>
        <p:txBody>
          <a:bodyPr/>
          <a:lstStyle/>
          <a:p>
            <a:r>
              <a:rPr lang="en-US" smtClean="0"/>
              <a:t>Indiana Department of Education </a:t>
            </a:r>
          </a:p>
          <a:p>
            <a:r>
              <a:rPr lang="en-US" smtClean="0"/>
              <a:t>Youth Gang Awareness</a:t>
            </a:r>
          </a:p>
          <a:p>
            <a:endParaRPr lang="en-US" dirty="0"/>
          </a:p>
        </p:txBody>
      </p:sp>
      <p:sp>
        <p:nvSpPr>
          <p:cNvPr id="7" name="Date Placeholder 6"/>
          <p:cNvSpPr>
            <a:spLocks noGrp="1"/>
          </p:cNvSpPr>
          <p:nvPr>
            <p:ph type="dt" idx="13"/>
          </p:nvPr>
        </p:nvSpPr>
        <p:spPr/>
        <p:txBody>
          <a:bodyPr/>
          <a:lstStyle/>
          <a:p>
            <a:r>
              <a:rPr lang="en-US" smtClean="0"/>
              <a:t>IDOE Teacher and Parent </a:t>
            </a:r>
          </a:p>
          <a:p>
            <a:r>
              <a:rPr lang="en-US" smtClean="0"/>
              <a:t>Gang Awareness Presentation</a:t>
            </a:r>
            <a:endParaRPr lang="en-US" dirty="0" smtClean="0"/>
          </a:p>
        </p:txBody>
      </p:sp>
    </p:spTree>
    <p:extLst>
      <p:ext uri="{BB962C8B-B14F-4D97-AF65-F5344CB8AC3E}">
        <p14:creationId xmlns:p14="http://schemas.microsoft.com/office/powerpoint/2010/main" val="31325090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57200" y="4343400"/>
            <a:ext cx="5867400" cy="4114800"/>
          </a:xfrm>
        </p:spPr>
        <p:txBody>
          <a:bodyPr/>
          <a:lstStyle/>
          <a:p>
            <a:endParaRPr lang="en-US" sz="1000" dirty="0">
              <a:latin typeface="Tw Cen MT" panose="020B0602020104020603" pitchFamily="34" charset="0"/>
            </a:endParaRPr>
          </a:p>
        </p:txBody>
      </p:sp>
      <p:sp>
        <p:nvSpPr>
          <p:cNvPr id="4" name="Slide Number Placeholder 3"/>
          <p:cNvSpPr>
            <a:spLocks noGrp="1"/>
          </p:cNvSpPr>
          <p:nvPr>
            <p:ph type="sldNum" sz="quarter" idx="10"/>
          </p:nvPr>
        </p:nvSpPr>
        <p:spPr/>
        <p:txBody>
          <a:bodyPr/>
          <a:lstStyle/>
          <a:p>
            <a:fld id="{4AB5A411-8563-417E-BCC7-553767796B64}" type="slidenum">
              <a:rPr lang="en-US" smtClean="0"/>
              <a:t>2</a:t>
            </a:fld>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893" y="4341813"/>
            <a:ext cx="6858000" cy="3694693"/>
          </a:xfrm>
          <a:prstGeom prst="rect">
            <a:avLst/>
          </a:prstGeom>
        </p:spPr>
      </p:pic>
      <p:sp>
        <p:nvSpPr>
          <p:cNvPr id="6" name="Footer Placeholder 5"/>
          <p:cNvSpPr>
            <a:spLocks noGrp="1"/>
          </p:cNvSpPr>
          <p:nvPr>
            <p:ph type="ftr" sz="quarter" idx="11"/>
          </p:nvPr>
        </p:nvSpPr>
        <p:spPr/>
        <p:txBody>
          <a:bodyPr/>
          <a:lstStyle/>
          <a:p>
            <a:r>
              <a:rPr lang="en-US" smtClean="0"/>
              <a:t>I</a:t>
            </a:r>
          </a:p>
          <a:p>
            <a:r>
              <a:rPr lang="en-US" smtClean="0"/>
              <a:t>IDOE School Building Physical Security and Safety</a:t>
            </a:r>
          </a:p>
          <a:p>
            <a:r>
              <a:rPr lang="en-US" smtClean="0"/>
              <a:t>South Tower, Suite 600, 115 W. Washington Street</a:t>
            </a:r>
          </a:p>
          <a:p>
            <a:r>
              <a:rPr lang="en-US" smtClean="0"/>
              <a:t>Indianapolis, IN 46204</a:t>
            </a:r>
          </a:p>
          <a:p>
            <a:r>
              <a:rPr lang="en-US" smtClean="0"/>
              <a:t>http://www.doe.in.gov/safety</a:t>
            </a:r>
          </a:p>
          <a:p>
            <a:endParaRPr lang="en-US" dirty="0"/>
          </a:p>
        </p:txBody>
      </p:sp>
      <p:sp>
        <p:nvSpPr>
          <p:cNvPr id="7" name="Header Placeholder 6"/>
          <p:cNvSpPr>
            <a:spLocks noGrp="1"/>
          </p:cNvSpPr>
          <p:nvPr>
            <p:ph type="hdr" sz="quarter" idx="12"/>
          </p:nvPr>
        </p:nvSpPr>
        <p:spPr/>
        <p:txBody>
          <a:bodyPr/>
          <a:lstStyle/>
          <a:p>
            <a:r>
              <a:rPr lang="en-US" smtClean="0"/>
              <a:t>Indiana Department of Education </a:t>
            </a:r>
          </a:p>
          <a:p>
            <a:r>
              <a:rPr lang="en-US" smtClean="0"/>
              <a:t>Youth Gang Awareness</a:t>
            </a:r>
          </a:p>
          <a:p>
            <a:endParaRPr lang="en-US" dirty="0"/>
          </a:p>
        </p:txBody>
      </p:sp>
      <p:sp>
        <p:nvSpPr>
          <p:cNvPr id="8" name="Date Placeholder 7"/>
          <p:cNvSpPr>
            <a:spLocks noGrp="1"/>
          </p:cNvSpPr>
          <p:nvPr>
            <p:ph type="dt" idx="13"/>
          </p:nvPr>
        </p:nvSpPr>
        <p:spPr/>
        <p:txBody>
          <a:bodyPr/>
          <a:lstStyle/>
          <a:p>
            <a:r>
              <a:rPr lang="en-US" smtClean="0"/>
              <a:t>IDOE Teacher and Parent </a:t>
            </a:r>
          </a:p>
          <a:p>
            <a:r>
              <a:rPr lang="en-US" smtClean="0"/>
              <a:t>Gang Awareness Presentation</a:t>
            </a:r>
            <a:endParaRPr lang="en-US" dirty="0" smtClean="0"/>
          </a:p>
        </p:txBody>
      </p:sp>
    </p:spTree>
    <p:extLst>
      <p:ext uri="{BB962C8B-B14F-4D97-AF65-F5344CB8AC3E}">
        <p14:creationId xmlns:p14="http://schemas.microsoft.com/office/powerpoint/2010/main" val="295191580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Examples of Gang Symbols – Imperial Gangsters, Surenos</a:t>
            </a:r>
          </a:p>
          <a:p>
            <a:endParaRPr lang="en-US" dirty="0" smtClean="0"/>
          </a:p>
          <a:p>
            <a:r>
              <a:rPr lang="en-US" b="1" i="1" dirty="0" smtClean="0"/>
              <a:t>Feel free to insert images gang symbols that are prevalent in your area.</a:t>
            </a:r>
            <a:endParaRPr lang="en-US" b="1" i="1" dirty="0"/>
          </a:p>
        </p:txBody>
      </p:sp>
      <p:sp>
        <p:nvSpPr>
          <p:cNvPr id="4" name="Slide Number Placeholder 3"/>
          <p:cNvSpPr>
            <a:spLocks noGrp="1"/>
          </p:cNvSpPr>
          <p:nvPr>
            <p:ph type="sldNum" sz="quarter" idx="10"/>
          </p:nvPr>
        </p:nvSpPr>
        <p:spPr/>
        <p:txBody>
          <a:bodyPr/>
          <a:lstStyle/>
          <a:p>
            <a:fld id="{4AB5A411-8563-417E-BCC7-553767796B64}" type="slidenum">
              <a:rPr lang="en-US" smtClean="0"/>
              <a:t>20</a:t>
            </a:fld>
            <a:endParaRPr lang="en-US" dirty="0"/>
          </a:p>
        </p:txBody>
      </p:sp>
      <p:sp>
        <p:nvSpPr>
          <p:cNvPr id="5" name="Footer Placeholder 4"/>
          <p:cNvSpPr>
            <a:spLocks noGrp="1"/>
          </p:cNvSpPr>
          <p:nvPr>
            <p:ph type="ftr" sz="quarter" idx="11"/>
          </p:nvPr>
        </p:nvSpPr>
        <p:spPr/>
        <p:txBody>
          <a:bodyPr/>
          <a:lstStyle/>
          <a:p>
            <a:r>
              <a:rPr lang="en-US" smtClean="0"/>
              <a:t>I</a:t>
            </a:r>
          </a:p>
          <a:p>
            <a:r>
              <a:rPr lang="en-US" smtClean="0"/>
              <a:t>IDOE School Building Physical Security and Safety</a:t>
            </a:r>
          </a:p>
          <a:p>
            <a:r>
              <a:rPr lang="en-US" smtClean="0"/>
              <a:t>South Tower, Suite 600, 115 W. Washington Street</a:t>
            </a:r>
          </a:p>
          <a:p>
            <a:r>
              <a:rPr lang="en-US" smtClean="0"/>
              <a:t>Indianapolis, IN 46204</a:t>
            </a:r>
          </a:p>
          <a:p>
            <a:r>
              <a:rPr lang="en-US" smtClean="0"/>
              <a:t>http://www.doe.in.gov/safety</a:t>
            </a:r>
          </a:p>
          <a:p>
            <a:endParaRPr lang="en-US" dirty="0"/>
          </a:p>
        </p:txBody>
      </p:sp>
      <p:sp>
        <p:nvSpPr>
          <p:cNvPr id="6" name="Header Placeholder 5"/>
          <p:cNvSpPr>
            <a:spLocks noGrp="1"/>
          </p:cNvSpPr>
          <p:nvPr>
            <p:ph type="hdr" sz="quarter" idx="12"/>
          </p:nvPr>
        </p:nvSpPr>
        <p:spPr/>
        <p:txBody>
          <a:bodyPr/>
          <a:lstStyle/>
          <a:p>
            <a:r>
              <a:rPr lang="en-US" smtClean="0"/>
              <a:t>Indiana Department of Education </a:t>
            </a:r>
          </a:p>
          <a:p>
            <a:r>
              <a:rPr lang="en-US" smtClean="0"/>
              <a:t>Youth Gang Awareness</a:t>
            </a:r>
          </a:p>
          <a:p>
            <a:endParaRPr lang="en-US" dirty="0"/>
          </a:p>
        </p:txBody>
      </p:sp>
      <p:sp>
        <p:nvSpPr>
          <p:cNvPr id="7" name="Date Placeholder 6"/>
          <p:cNvSpPr>
            <a:spLocks noGrp="1"/>
          </p:cNvSpPr>
          <p:nvPr>
            <p:ph type="dt" idx="13"/>
          </p:nvPr>
        </p:nvSpPr>
        <p:spPr/>
        <p:txBody>
          <a:bodyPr/>
          <a:lstStyle/>
          <a:p>
            <a:r>
              <a:rPr lang="en-US" smtClean="0"/>
              <a:t>IDOE Teacher and Parent </a:t>
            </a:r>
          </a:p>
          <a:p>
            <a:r>
              <a:rPr lang="en-US" smtClean="0"/>
              <a:t>Gang Awareness Presentation</a:t>
            </a:r>
            <a:endParaRPr lang="en-US" dirty="0" smtClean="0"/>
          </a:p>
        </p:txBody>
      </p:sp>
    </p:spTree>
    <p:extLst>
      <p:ext uri="{BB962C8B-B14F-4D97-AF65-F5344CB8AC3E}">
        <p14:creationId xmlns:p14="http://schemas.microsoft.com/office/powerpoint/2010/main" val="313250907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Symbols</a:t>
            </a:r>
            <a:r>
              <a:rPr lang="en-US" baseline="0" dirty="0" smtClean="0"/>
              <a:t> of Hate</a:t>
            </a:r>
            <a:endParaRPr lang="en-US" dirty="0"/>
          </a:p>
        </p:txBody>
      </p:sp>
      <p:sp>
        <p:nvSpPr>
          <p:cNvPr id="4" name="Slide Number Placeholder 3"/>
          <p:cNvSpPr>
            <a:spLocks noGrp="1"/>
          </p:cNvSpPr>
          <p:nvPr>
            <p:ph type="sldNum" sz="quarter" idx="10"/>
          </p:nvPr>
        </p:nvSpPr>
        <p:spPr/>
        <p:txBody>
          <a:bodyPr/>
          <a:lstStyle/>
          <a:p>
            <a:fld id="{4AB5A411-8563-417E-BCC7-553767796B64}" type="slidenum">
              <a:rPr lang="en-US" smtClean="0"/>
              <a:t>21</a:t>
            </a:fld>
            <a:endParaRPr lang="en-US" dirty="0"/>
          </a:p>
        </p:txBody>
      </p:sp>
      <p:sp>
        <p:nvSpPr>
          <p:cNvPr id="5" name="Footer Placeholder 4"/>
          <p:cNvSpPr>
            <a:spLocks noGrp="1"/>
          </p:cNvSpPr>
          <p:nvPr>
            <p:ph type="ftr" sz="quarter" idx="11"/>
          </p:nvPr>
        </p:nvSpPr>
        <p:spPr/>
        <p:txBody>
          <a:bodyPr/>
          <a:lstStyle/>
          <a:p>
            <a:r>
              <a:rPr lang="en-US" smtClean="0"/>
              <a:t>I</a:t>
            </a:r>
          </a:p>
          <a:p>
            <a:r>
              <a:rPr lang="en-US" smtClean="0"/>
              <a:t>IDOE School Building Physical Security and Safety</a:t>
            </a:r>
          </a:p>
          <a:p>
            <a:r>
              <a:rPr lang="en-US" smtClean="0"/>
              <a:t>South Tower, Suite 600, 115 W. Washington Street</a:t>
            </a:r>
          </a:p>
          <a:p>
            <a:r>
              <a:rPr lang="en-US" smtClean="0"/>
              <a:t>Indianapolis, IN 46204</a:t>
            </a:r>
          </a:p>
          <a:p>
            <a:r>
              <a:rPr lang="en-US" smtClean="0"/>
              <a:t>http://www.doe.in.gov/safety</a:t>
            </a:r>
          </a:p>
          <a:p>
            <a:endParaRPr lang="en-US" dirty="0"/>
          </a:p>
        </p:txBody>
      </p:sp>
      <p:sp>
        <p:nvSpPr>
          <p:cNvPr id="6" name="Header Placeholder 5"/>
          <p:cNvSpPr>
            <a:spLocks noGrp="1"/>
          </p:cNvSpPr>
          <p:nvPr>
            <p:ph type="hdr" sz="quarter" idx="12"/>
          </p:nvPr>
        </p:nvSpPr>
        <p:spPr/>
        <p:txBody>
          <a:bodyPr/>
          <a:lstStyle/>
          <a:p>
            <a:r>
              <a:rPr lang="en-US" smtClean="0"/>
              <a:t>Indiana Department of Education </a:t>
            </a:r>
          </a:p>
          <a:p>
            <a:r>
              <a:rPr lang="en-US" smtClean="0"/>
              <a:t>Youth Gang Awareness</a:t>
            </a:r>
          </a:p>
          <a:p>
            <a:endParaRPr lang="en-US" dirty="0"/>
          </a:p>
        </p:txBody>
      </p:sp>
      <p:sp>
        <p:nvSpPr>
          <p:cNvPr id="7" name="Date Placeholder 6"/>
          <p:cNvSpPr>
            <a:spLocks noGrp="1"/>
          </p:cNvSpPr>
          <p:nvPr>
            <p:ph type="dt" idx="13"/>
          </p:nvPr>
        </p:nvSpPr>
        <p:spPr/>
        <p:txBody>
          <a:bodyPr/>
          <a:lstStyle/>
          <a:p>
            <a:r>
              <a:rPr lang="en-US" smtClean="0"/>
              <a:t>IDOE Teacher and Parent </a:t>
            </a:r>
          </a:p>
          <a:p>
            <a:r>
              <a:rPr lang="en-US" smtClean="0"/>
              <a:t>Gang Awareness Presentation</a:t>
            </a:r>
            <a:endParaRPr lang="en-US" dirty="0" smtClean="0"/>
          </a:p>
        </p:txBody>
      </p:sp>
    </p:spTree>
    <p:extLst>
      <p:ext uri="{BB962C8B-B14F-4D97-AF65-F5344CB8AC3E}">
        <p14:creationId xmlns:p14="http://schemas.microsoft.com/office/powerpoint/2010/main" val="144553885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kern="1200" dirty="0" smtClean="0">
                <a:solidFill>
                  <a:schemeClr val="tx1"/>
                </a:solidFill>
                <a:effectLst/>
                <a:latin typeface="+mn-lt"/>
                <a:ea typeface="+mn-ea"/>
                <a:cs typeface="+mn-cs"/>
              </a:rPr>
              <a:t>Symbols</a:t>
            </a:r>
            <a:r>
              <a:rPr lang="en-US" sz="1200" b="0" kern="1200" baseline="0" dirty="0" smtClean="0">
                <a:solidFill>
                  <a:schemeClr val="tx1"/>
                </a:solidFill>
                <a:effectLst/>
                <a:latin typeface="+mn-lt"/>
                <a:ea typeface="+mn-ea"/>
                <a:cs typeface="+mn-cs"/>
              </a:rPr>
              <a:t> of Hate</a:t>
            </a:r>
            <a:endParaRPr lang="en-US" b="0" dirty="0"/>
          </a:p>
        </p:txBody>
      </p:sp>
      <p:sp>
        <p:nvSpPr>
          <p:cNvPr id="4" name="Slide Number Placeholder 3"/>
          <p:cNvSpPr>
            <a:spLocks noGrp="1"/>
          </p:cNvSpPr>
          <p:nvPr>
            <p:ph type="sldNum" sz="quarter" idx="10"/>
          </p:nvPr>
        </p:nvSpPr>
        <p:spPr/>
        <p:txBody>
          <a:bodyPr/>
          <a:lstStyle/>
          <a:p>
            <a:fld id="{4AB5A411-8563-417E-BCC7-553767796B64}" type="slidenum">
              <a:rPr lang="en-US" smtClean="0"/>
              <a:t>22</a:t>
            </a:fld>
            <a:endParaRPr lang="en-US" dirty="0"/>
          </a:p>
        </p:txBody>
      </p:sp>
      <p:sp>
        <p:nvSpPr>
          <p:cNvPr id="5" name="Footer Placeholder 4"/>
          <p:cNvSpPr>
            <a:spLocks noGrp="1"/>
          </p:cNvSpPr>
          <p:nvPr>
            <p:ph type="ftr" sz="quarter" idx="11"/>
          </p:nvPr>
        </p:nvSpPr>
        <p:spPr/>
        <p:txBody>
          <a:bodyPr/>
          <a:lstStyle/>
          <a:p>
            <a:r>
              <a:rPr lang="en-US" smtClean="0"/>
              <a:t>I</a:t>
            </a:r>
          </a:p>
          <a:p>
            <a:r>
              <a:rPr lang="en-US" smtClean="0"/>
              <a:t>IDOE School Building Physical Security and Safety</a:t>
            </a:r>
          </a:p>
          <a:p>
            <a:r>
              <a:rPr lang="en-US" smtClean="0"/>
              <a:t>South Tower, Suite 600, 115 W. Washington Street</a:t>
            </a:r>
          </a:p>
          <a:p>
            <a:r>
              <a:rPr lang="en-US" smtClean="0"/>
              <a:t>Indianapolis, IN 46204</a:t>
            </a:r>
          </a:p>
          <a:p>
            <a:r>
              <a:rPr lang="en-US" smtClean="0"/>
              <a:t>http://www.doe.in.gov/safety</a:t>
            </a:r>
          </a:p>
          <a:p>
            <a:endParaRPr lang="en-US" dirty="0"/>
          </a:p>
        </p:txBody>
      </p:sp>
      <p:sp>
        <p:nvSpPr>
          <p:cNvPr id="6" name="Header Placeholder 5"/>
          <p:cNvSpPr>
            <a:spLocks noGrp="1"/>
          </p:cNvSpPr>
          <p:nvPr>
            <p:ph type="hdr" sz="quarter" idx="12"/>
          </p:nvPr>
        </p:nvSpPr>
        <p:spPr/>
        <p:txBody>
          <a:bodyPr/>
          <a:lstStyle/>
          <a:p>
            <a:r>
              <a:rPr lang="en-US" smtClean="0"/>
              <a:t>Indiana Department of Education </a:t>
            </a:r>
          </a:p>
          <a:p>
            <a:r>
              <a:rPr lang="en-US" smtClean="0"/>
              <a:t>Youth Gang Awareness</a:t>
            </a:r>
          </a:p>
          <a:p>
            <a:endParaRPr lang="en-US" dirty="0"/>
          </a:p>
        </p:txBody>
      </p:sp>
      <p:sp>
        <p:nvSpPr>
          <p:cNvPr id="7" name="Date Placeholder 6"/>
          <p:cNvSpPr>
            <a:spLocks noGrp="1"/>
          </p:cNvSpPr>
          <p:nvPr>
            <p:ph type="dt" idx="13"/>
          </p:nvPr>
        </p:nvSpPr>
        <p:spPr/>
        <p:txBody>
          <a:bodyPr/>
          <a:lstStyle/>
          <a:p>
            <a:r>
              <a:rPr lang="en-US" smtClean="0"/>
              <a:t>IDOE Teacher and Parent </a:t>
            </a:r>
          </a:p>
          <a:p>
            <a:r>
              <a:rPr lang="en-US" smtClean="0"/>
              <a:t>Gang Awareness Presentation</a:t>
            </a:r>
            <a:endParaRPr lang="en-US" dirty="0" smtClean="0"/>
          </a:p>
        </p:txBody>
      </p:sp>
    </p:spTree>
    <p:extLst>
      <p:ext uri="{BB962C8B-B14F-4D97-AF65-F5344CB8AC3E}">
        <p14:creationId xmlns:p14="http://schemas.microsoft.com/office/powerpoint/2010/main" val="144553885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smtClean="0"/>
              <a:t>Feel free to insert images of gang hand signs you have seen in your schools or in areas where youth congregate.</a:t>
            </a:r>
          </a:p>
          <a:p>
            <a:endParaRPr lang="en-US" dirty="0" smtClean="0"/>
          </a:p>
          <a:p>
            <a:r>
              <a:rPr lang="en-US" dirty="0" smtClean="0"/>
              <a:t>Many local homegrown</a:t>
            </a:r>
            <a:r>
              <a:rPr lang="en-US" baseline="0" dirty="0" smtClean="0"/>
              <a:t> gangs without formal association to a regional/national gang will develop their own hand signs – they are ever changing and you will need to ask an expert.</a:t>
            </a:r>
            <a:endParaRPr lang="en-US" dirty="0"/>
          </a:p>
        </p:txBody>
      </p:sp>
      <p:sp>
        <p:nvSpPr>
          <p:cNvPr id="4" name="Slide Number Placeholder 3"/>
          <p:cNvSpPr>
            <a:spLocks noGrp="1"/>
          </p:cNvSpPr>
          <p:nvPr>
            <p:ph type="sldNum" sz="quarter" idx="10"/>
          </p:nvPr>
        </p:nvSpPr>
        <p:spPr/>
        <p:txBody>
          <a:bodyPr/>
          <a:lstStyle/>
          <a:p>
            <a:fld id="{4AB5A411-8563-417E-BCC7-553767796B64}" type="slidenum">
              <a:rPr lang="en-US" smtClean="0"/>
              <a:t>23</a:t>
            </a:fld>
            <a:endParaRPr lang="en-US" dirty="0"/>
          </a:p>
        </p:txBody>
      </p:sp>
      <p:sp>
        <p:nvSpPr>
          <p:cNvPr id="5" name="Footer Placeholder 4"/>
          <p:cNvSpPr>
            <a:spLocks noGrp="1"/>
          </p:cNvSpPr>
          <p:nvPr>
            <p:ph type="ftr" sz="quarter" idx="11"/>
          </p:nvPr>
        </p:nvSpPr>
        <p:spPr/>
        <p:txBody>
          <a:bodyPr/>
          <a:lstStyle/>
          <a:p>
            <a:r>
              <a:rPr lang="en-US" smtClean="0"/>
              <a:t>I</a:t>
            </a:r>
          </a:p>
          <a:p>
            <a:r>
              <a:rPr lang="en-US" smtClean="0"/>
              <a:t>IDOE School Building Physical Security and Safety</a:t>
            </a:r>
          </a:p>
          <a:p>
            <a:r>
              <a:rPr lang="en-US" smtClean="0"/>
              <a:t>South Tower, Suite 600, 115 W. Washington Street</a:t>
            </a:r>
          </a:p>
          <a:p>
            <a:r>
              <a:rPr lang="en-US" smtClean="0"/>
              <a:t>Indianapolis, IN 46204</a:t>
            </a:r>
          </a:p>
          <a:p>
            <a:r>
              <a:rPr lang="en-US" smtClean="0"/>
              <a:t>http://www.doe.in.gov/safety</a:t>
            </a:r>
          </a:p>
          <a:p>
            <a:endParaRPr lang="en-US" dirty="0"/>
          </a:p>
        </p:txBody>
      </p:sp>
      <p:sp>
        <p:nvSpPr>
          <p:cNvPr id="6" name="Header Placeholder 5"/>
          <p:cNvSpPr>
            <a:spLocks noGrp="1"/>
          </p:cNvSpPr>
          <p:nvPr>
            <p:ph type="hdr" sz="quarter" idx="12"/>
          </p:nvPr>
        </p:nvSpPr>
        <p:spPr/>
        <p:txBody>
          <a:bodyPr/>
          <a:lstStyle/>
          <a:p>
            <a:r>
              <a:rPr lang="en-US" smtClean="0"/>
              <a:t>Indiana Department of Education </a:t>
            </a:r>
          </a:p>
          <a:p>
            <a:r>
              <a:rPr lang="en-US" smtClean="0"/>
              <a:t>Youth Gang Awareness</a:t>
            </a:r>
          </a:p>
          <a:p>
            <a:endParaRPr lang="en-US" dirty="0"/>
          </a:p>
        </p:txBody>
      </p:sp>
      <p:sp>
        <p:nvSpPr>
          <p:cNvPr id="7" name="Date Placeholder 6"/>
          <p:cNvSpPr>
            <a:spLocks noGrp="1"/>
          </p:cNvSpPr>
          <p:nvPr>
            <p:ph type="dt" idx="13"/>
          </p:nvPr>
        </p:nvSpPr>
        <p:spPr/>
        <p:txBody>
          <a:bodyPr/>
          <a:lstStyle/>
          <a:p>
            <a:r>
              <a:rPr lang="en-US" smtClean="0"/>
              <a:t>IDOE Teacher and Parent </a:t>
            </a:r>
          </a:p>
          <a:p>
            <a:r>
              <a:rPr lang="en-US" smtClean="0"/>
              <a:t>Gang Awareness Presentation</a:t>
            </a:r>
            <a:endParaRPr lang="en-US" dirty="0" smtClean="0"/>
          </a:p>
        </p:txBody>
      </p:sp>
    </p:spTree>
    <p:extLst>
      <p:ext uri="{BB962C8B-B14F-4D97-AF65-F5344CB8AC3E}">
        <p14:creationId xmlns:p14="http://schemas.microsoft.com/office/powerpoint/2010/main" val="313250907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smtClean="0"/>
              <a:t>Feel free to insert images of gang graffiti you have seen in your schools or in areas where youth congregate.</a:t>
            </a:r>
            <a:endParaRPr lang="en-US" b="1" i="1" dirty="0"/>
          </a:p>
        </p:txBody>
      </p:sp>
      <p:sp>
        <p:nvSpPr>
          <p:cNvPr id="4" name="Slide Number Placeholder 3"/>
          <p:cNvSpPr>
            <a:spLocks noGrp="1"/>
          </p:cNvSpPr>
          <p:nvPr>
            <p:ph type="sldNum" sz="quarter" idx="10"/>
          </p:nvPr>
        </p:nvSpPr>
        <p:spPr/>
        <p:txBody>
          <a:bodyPr/>
          <a:lstStyle/>
          <a:p>
            <a:fld id="{4AB5A411-8563-417E-BCC7-553767796B64}" type="slidenum">
              <a:rPr lang="en-US" smtClean="0"/>
              <a:t>24</a:t>
            </a:fld>
            <a:endParaRPr lang="en-US" dirty="0"/>
          </a:p>
        </p:txBody>
      </p:sp>
      <p:sp>
        <p:nvSpPr>
          <p:cNvPr id="5" name="Footer Placeholder 4"/>
          <p:cNvSpPr>
            <a:spLocks noGrp="1"/>
          </p:cNvSpPr>
          <p:nvPr>
            <p:ph type="ftr" sz="quarter" idx="11"/>
          </p:nvPr>
        </p:nvSpPr>
        <p:spPr/>
        <p:txBody>
          <a:bodyPr/>
          <a:lstStyle/>
          <a:p>
            <a:r>
              <a:rPr lang="en-US" smtClean="0"/>
              <a:t>I</a:t>
            </a:r>
          </a:p>
          <a:p>
            <a:r>
              <a:rPr lang="en-US" smtClean="0"/>
              <a:t>IDOE School Building Physical Security and Safety</a:t>
            </a:r>
          </a:p>
          <a:p>
            <a:r>
              <a:rPr lang="en-US" smtClean="0"/>
              <a:t>South Tower, Suite 600, 115 W. Washington Street</a:t>
            </a:r>
          </a:p>
          <a:p>
            <a:r>
              <a:rPr lang="en-US" smtClean="0"/>
              <a:t>Indianapolis, IN 46204</a:t>
            </a:r>
          </a:p>
          <a:p>
            <a:r>
              <a:rPr lang="en-US" smtClean="0"/>
              <a:t>http://www.doe.in.gov/safety</a:t>
            </a:r>
          </a:p>
          <a:p>
            <a:endParaRPr lang="en-US" dirty="0"/>
          </a:p>
        </p:txBody>
      </p:sp>
      <p:sp>
        <p:nvSpPr>
          <p:cNvPr id="6" name="Header Placeholder 5"/>
          <p:cNvSpPr>
            <a:spLocks noGrp="1"/>
          </p:cNvSpPr>
          <p:nvPr>
            <p:ph type="hdr" sz="quarter" idx="12"/>
          </p:nvPr>
        </p:nvSpPr>
        <p:spPr/>
        <p:txBody>
          <a:bodyPr/>
          <a:lstStyle/>
          <a:p>
            <a:r>
              <a:rPr lang="en-US" smtClean="0"/>
              <a:t>Indiana Department of Education </a:t>
            </a:r>
          </a:p>
          <a:p>
            <a:r>
              <a:rPr lang="en-US" smtClean="0"/>
              <a:t>Youth Gang Awareness</a:t>
            </a:r>
          </a:p>
          <a:p>
            <a:endParaRPr lang="en-US" dirty="0"/>
          </a:p>
        </p:txBody>
      </p:sp>
      <p:sp>
        <p:nvSpPr>
          <p:cNvPr id="7" name="Date Placeholder 6"/>
          <p:cNvSpPr>
            <a:spLocks noGrp="1"/>
          </p:cNvSpPr>
          <p:nvPr>
            <p:ph type="dt" idx="13"/>
          </p:nvPr>
        </p:nvSpPr>
        <p:spPr/>
        <p:txBody>
          <a:bodyPr/>
          <a:lstStyle/>
          <a:p>
            <a:r>
              <a:rPr lang="en-US" smtClean="0"/>
              <a:t>IDOE Teacher and Parent </a:t>
            </a:r>
          </a:p>
          <a:p>
            <a:r>
              <a:rPr lang="en-US" smtClean="0"/>
              <a:t>Gang Awareness Presentation</a:t>
            </a:r>
            <a:endParaRPr lang="en-US" dirty="0" smtClean="0"/>
          </a:p>
        </p:txBody>
      </p:sp>
    </p:spTree>
    <p:extLst>
      <p:ext uri="{BB962C8B-B14F-4D97-AF65-F5344CB8AC3E}">
        <p14:creationId xmlns:p14="http://schemas.microsoft.com/office/powerpoint/2010/main" val="313250907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smtClean="0"/>
              <a:t>Feel free to insert images of youth gang clothing, etc. that you have seen in your schools or in areas where youth congregate.</a:t>
            </a:r>
            <a:endParaRPr lang="en-US" b="1" i="1" dirty="0"/>
          </a:p>
        </p:txBody>
      </p:sp>
      <p:sp>
        <p:nvSpPr>
          <p:cNvPr id="4" name="Slide Number Placeholder 3"/>
          <p:cNvSpPr>
            <a:spLocks noGrp="1"/>
          </p:cNvSpPr>
          <p:nvPr>
            <p:ph type="sldNum" sz="quarter" idx="10"/>
          </p:nvPr>
        </p:nvSpPr>
        <p:spPr/>
        <p:txBody>
          <a:bodyPr/>
          <a:lstStyle/>
          <a:p>
            <a:fld id="{4AB5A411-8563-417E-BCC7-553767796B64}" type="slidenum">
              <a:rPr lang="en-US" smtClean="0"/>
              <a:t>25</a:t>
            </a:fld>
            <a:endParaRPr lang="en-US" dirty="0"/>
          </a:p>
        </p:txBody>
      </p:sp>
      <p:sp>
        <p:nvSpPr>
          <p:cNvPr id="5" name="Footer Placeholder 4"/>
          <p:cNvSpPr>
            <a:spLocks noGrp="1"/>
          </p:cNvSpPr>
          <p:nvPr>
            <p:ph type="ftr" sz="quarter" idx="11"/>
          </p:nvPr>
        </p:nvSpPr>
        <p:spPr/>
        <p:txBody>
          <a:bodyPr/>
          <a:lstStyle/>
          <a:p>
            <a:r>
              <a:rPr lang="en-US" smtClean="0"/>
              <a:t>I</a:t>
            </a:r>
          </a:p>
          <a:p>
            <a:r>
              <a:rPr lang="en-US" smtClean="0"/>
              <a:t>IDOE School Building Physical Security and Safety</a:t>
            </a:r>
          </a:p>
          <a:p>
            <a:r>
              <a:rPr lang="en-US" smtClean="0"/>
              <a:t>South Tower, Suite 600, 115 W. Washington Street</a:t>
            </a:r>
          </a:p>
          <a:p>
            <a:r>
              <a:rPr lang="en-US" smtClean="0"/>
              <a:t>Indianapolis, IN 46204</a:t>
            </a:r>
          </a:p>
          <a:p>
            <a:r>
              <a:rPr lang="en-US" smtClean="0"/>
              <a:t>http://www.doe.in.gov/safety</a:t>
            </a:r>
          </a:p>
          <a:p>
            <a:endParaRPr lang="en-US" dirty="0"/>
          </a:p>
        </p:txBody>
      </p:sp>
      <p:sp>
        <p:nvSpPr>
          <p:cNvPr id="6" name="Header Placeholder 5"/>
          <p:cNvSpPr>
            <a:spLocks noGrp="1"/>
          </p:cNvSpPr>
          <p:nvPr>
            <p:ph type="hdr" sz="quarter" idx="12"/>
          </p:nvPr>
        </p:nvSpPr>
        <p:spPr/>
        <p:txBody>
          <a:bodyPr/>
          <a:lstStyle/>
          <a:p>
            <a:r>
              <a:rPr lang="en-US" smtClean="0"/>
              <a:t>Indiana Department of Education </a:t>
            </a:r>
          </a:p>
          <a:p>
            <a:r>
              <a:rPr lang="en-US" smtClean="0"/>
              <a:t>Youth Gang Awareness</a:t>
            </a:r>
          </a:p>
          <a:p>
            <a:endParaRPr lang="en-US" dirty="0"/>
          </a:p>
        </p:txBody>
      </p:sp>
      <p:sp>
        <p:nvSpPr>
          <p:cNvPr id="7" name="Date Placeholder 6"/>
          <p:cNvSpPr>
            <a:spLocks noGrp="1"/>
          </p:cNvSpPr>
          <p:nvPr>
            <p:ph type="dt" idx="13"/>
          </p:nvPr>
        </p:nvSpPr>
        <p:spPr/>
        <p:txBody>
          <a:bodyPr/>
          <a:lstStyle/>
          <a:p>
            <a:r>
              <a:rPr lang="en-US" smtClean="0"/>
              <a:t>IDOE Teacher and Parent </a:t>
            </a:r>
          </a:p>
          <a:p>
            <a:r>
              <a:rPr lang="en-US" smtClean="0"/>
              <a:t>Gang Awareness Presentation</a:t>
            </a:r>
            <a:endParaRPr lang="en-US" dirty="0" smtClean="0"/>
          </a:p>
        </p:txBody>
      </p:sp>
    </p:spTree>
    <p:extLst>
      <p:ext uri="{BB962C8B-B14F-4D97-AF65-F5344CB8AC3E}">
        <p14:creationId xmlns:p14="http://schemas.microsoft.com/office/powerpoint/2010/main" val="313250907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solidFill>
                  <a:srgbClr val="000000"/>
                </a:solidFill>
                <a:effectLst/>
              </a:rPr>
              <a:t>Develop an Anti-Gang Environment in Your Classroom and School. </a:t>
            </a:r>
          </a:p>
          <a:p>
            <a:pPr marL="171450" indent="-171450">
              <a:buFont typeface="Arial" panose="020B0604020202020204" pitchFamily="34" charset="0"/>
              <a:buChar char="•"/>
            </a:pPr>
            <a:r>
              <a:rPr lang="en-US" dirty="0" smtClean="0"/>
              <a:t>If your school does not have a policy regarding gang activity or dress, determine if current school policy will sufficiently cover gang incidents. </a:t>
            </a:r>
          </a:p>
          <a:p>
            <a:pPr marL="171450" indent="-171450">
              <a:buFont typeface="Arial" panose="020B0604020202020204" pitchFamily="34" charset="0"/>
              <a:buChar char="•"/>
            </a:pPr>
            <a:r>
              <a:rPr lang="en-US" dirty="0" smtClean="0"/>
              <a:t>If not, assist in getting your school policy updated and parents informed. </a:t>
            </a:r>
          </a:p>
          <a:p>
            <a:pPr marL="171450" indent="-171450">
              <a:buFont typeface="Arial" panose="020B0604020202020204" pitchFamily="34" charset="0"/>
              <a:buChar char="•"/>
            </a:pPr>
            <a:r>
              <a:rPr lang="en-US" dirty="0" smtClean="0"/>
              <a:t>Enforce school policies consistently and fairly, and make sure that all students understand. </a:t>
            </a:r>
          </a:p>
          <a:p>
            <a:pPr marL="171450" indent="-171450">
              <a:buFont typeface="Arial" panose="020B0604020202020204" pitchFamily="34" charset="0"/>
              <a:buChar char="•"/>
            </a:pPr>
            <a:r>
              <a:rPr lang="en-US" dirty="0" smtClean="0"/>
              <a:t>Obtain </a:t>
            </a:r>
            <a:r>
              <a:rPr lang="en-US" smtClean="0"/>
              <a:t>the Latest Information </a:t>
            </a:r>
            <a:r>
              <a:rPr lang="en-US" dirty="0" smtClean="0"/>
              <a:t>on Gang Awareness. </a:t>
            </a:r>
            <a:endParaRPr lang="en-US" dirty="0"/>
          </a:p>
        </p:txBody>
      </p:sp>
      <p:sp>
        <p:nvSpPr>
          <p:cNvPr id="4" name="Slide Number Placeholder 3"/>
          <p:cNvSpPr>
            <a:spLocks noGrp="1"/>
          </p:cNvSpPr>
          <p:nvPr>
            <p:ph type="sldNum" sz="quarter" idx="10"/>
          </p:nvPr>
        </p:nvSpPr>
        <p:spPr/>
        <p:txBody>
          <a:bodyPr/>
          <a:lstStyle/>
          <a:p>
            <a:fld id="{48DE07BD-07A8-4696-BEA4-F05E0F9D7760}" type="slidenum">
              <a:rPr lang="en-US" smtClean="0"/>
              <a:pPr/>
              <a:t>26</a:t>
            </a:fld>
            <a:endParaRPr lang="en-US" dirty="0"/>
          </a:p>
        </p:txBody>
      </p:sp>
      <p:sp>
        <p:nvSpPr>
          <p:cNvPr id="5" name="Footer Placeholder 4"/>
          <p:cNvSpPr>
            <a:spLocks noGrp="1"/>
          </p:cNvSpPr>
          <p:nvPr>
            <p:ph type="ftr" sz="quarter" idx="11"/>
          </p:nvPr>
        </p:nvSpPr>
        <p:spPr/>
        <p:txBody>
          <a:bodyPr/>
          <a:lstStyle/>
          <a:p>
            <a:r>
              <a:rPr lang="en-US" smtClean="0"/>
              <a:t>I</a:t>
            </a:r>
          </a:p>
          <a:p>
            <a:r>
              <a:rPr lang="en-US" smtClean="0"/>
              <a:t>IDOE School Building Physical Security and Safety</a:t>
            </a:r>
          </a:p>
          <a:p>
            <a:r>
              <a:rPr lang="en-US" smtClean="0"/>
              <a:t>South Tower, Suite 600, 115 W. Washington Street</a:t>
            </a:r>
          </a:p>
          <a:p>
            <a:r>
              <a:rPr lang="en-US" smtClean="0"/>
              <a:t>Indianapolis, IN 46204</a:t>
            </a:r>
          </a:p>
          <a:p>
            <a:r>
              <a:rPr lang="en-US" smtClean="0"/>
              <a:t>http://www.doe.in.gov/safety</a:t>
            </a:r>
          </a:p>
          <a:p>
            <a:endParaRPr lang="en-US" dirty="0"/>
          </a:p>
        </p:txBody>
      </p:sp>
      <p:sp>
        <p:nvSpPr>
          <p:cNvPr id="6" name="Header Placeholder 5"/>
          <p:cNvSpPr>
            <a:spLocks noGrp="1"/>
          </p:cNvSpPr>
          <p:nvPr>
            <p:ph type="hdr" sz="quarter" idx="12"/>
          </p:nvPr>
        </p:nvSpPr>
        <p:spPr/>
        <p:txBody>
          <a:bodyPr/>
          <a:lstStyle/>
          <a:p>
            <a:r>
              <a:rPr lang="en-US" smtClean="0"/>
              <a:t>Indiana Department of Education </a:t>
            </a:r>
          </a:p>
          <a:p>
            <a:r>
              <a:rPr lang="en-US" smtClean="0"/>
              <a:t>Youth Gang Awareness</a:t>
            </a:r>
          </a:p>
          <a:p>
            <a:endParaRPr lang="en-US" dirty="0"/>
          </a:p>
        </p:txBody>
      </p:sp>
      <p:sp>
        <p:nvSpPr>
          <p:cNvPr id="7" name="Date Placeholder 6"/>
          <p:cNvSpPr>
            <a:spLocks noGrp="1"/>
          </p:cNvSpPr>
          <p:nvPr>
            <p:ph type="dt" idx="13"/>
          </p:nvPr>
        </p:nvSpPr>
        <p:spPr/>
        <p:txBody>
          <a:bodyPr/>
          <a:lstStyle/>
          <a:p>
            <a:r>
              <a:rPr lang="en-US" smtClean="0"/>
              <a:t>IDOE Teacher and Parent </a:t>
            </a:r>
          </a:p>
          <a:p>
            <a:r>
              <a:rPr lang="en-US" smtClean="0"/>
              <a:t>Gang Awareness Presentation</a:t>
            </a:r>
            <a:endParaRPr lang="en-US" dirty="0" smtClean="0"/>
          </a:p>
        </p:txBody>
      </p:sp>
    </p:spTree>
    <p:extLst>
      <p:ext uri="{BB962C8B-B14F-4D97-AF65-F5344CB8AC3E}">
        <p14:creationId xmlns:p14="http://schemas.microsoft.com/office/powerpoint/2010/main" val="171552382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solidFill>
                  <a:srgbClr val="000000"/>
                </a:solidFill>
                <a:effectLst/>
              </a:rPr>
              <a:t>Gangs are constantly changing. </a:t>
            </a:r>
          </a:p>
          <a:p>
            <a:pPr marL="171450" indent="-171450">
              <a:buFont typeface="Arial" panose="020B0604020202020204" pitchFamily="34" charset="0"/>
              <a:buChar char="•"/>
            </a:pPr>
            <a:r>
              <a:rPr lang="en-US" dirty="0" smtClean="0"/>
              <a:t>Obtain regular updates from your local law enforcement agency on the type of gang activity in your area. </a:t>
            </a:r>
          </a:p>
          <a:p>
            <a:pPr marL="171450" indent="-171450">
              <a:buFont typeface="Arial" panose="020B0604020202020204" pitchFamily="34" charset="0"/>
              <a:buChar char="•"/>
            </a:pPr>
            <a:r>
              <a:rPr lang="en-US" dirty="0" smtClean="0"/>
              <a:t>Learn the newest gangs in the area, their hangouts, graffiti, clothing trends, activities, rivals, etc. </a:t>
            </a:r>
          </a:p>
          <a:p>
            <a:r>
              <a:rPr lang="en-US" b="1" dirty="0" smtClean="0">
                <a:solidFill>
                  <a:srgbClr val="000000"/>
                </a:solidFill>
                <a:effectLst/>
              </a:rPr>
              <a:t>Share Gang Information with Local Law Enforcement.</a:t>
            </a:r>
            <a:r>
              <a:rPr lang="en-US" dirty="0" smtClean="0">
                <a:solidFill>
                  <a:srgbClr val="C00000"/>
                </a:solidFill>
                <a:effectLst/>
              </a:rPr>
              <a:t> </a:t>
            </a:r>
          </a:p>
          <a:p>
            <a:pPr marL="171450" indent="-171450">
              <a:buFont typeface="Arial" panose="020B0604020202020204" pitchFamily="34" charset="0"/>
              <a:buChar char="•"/>
            </a:pPr>
            <a:r>
              <a:rPr lang="en-US" dirty="0" smtClean="0">
                <a:effectLst/>
              </a:rPr>
              <a:t>Contact your local police department and request that they assign on officer to your school to act as a liaison between the school and the police department. (In many areas, school resource officers are assigned full-time in a school and are available to assist surrounding schools. Find out who that person is). </a:t>
            </a:r>
          </a:p>
          <a:p>
            <a:pPr marL="171450" indent="-171450">
              <a:buFont typeface="Arial" panose="020B0604020202020204" pitchFamily="34" charset="0"/>
              <a:buChar char="•"/>
            </a:pPr>
            <a:r>
              <a:rPr lang="en-US" dirty="0" smtClean="0">
                <a:effectLst/>
              </a:rPr>
              <a:t>Meet with the officer on a regular basis and share your concerns. </a:t>
            </a:r>
          </a:p>
          <a:p>
            <a:pPr marL="171450" indent="-171450">
              <a:buFont typeface="Arial" panose="020B0604020202020204" pitchFamily="34" charset="0"/>
              <a:buChar char="•"/>
            </a:pPr>
            <a:endParaRPr lang="en-US" dirty="0" smtClean="0">
              <a:effectLst>
                <a:outerShdw blurRad="38100" dist="38100" dir="2700000" algn="tl">
                  <a:srgbClr val="000000">
                    <a:alpha val="43137"/>
                  </a:srgbClr>
                </a:outerShdw>
              </a:effectLst>
            </a:endParaRPr>
          </a:p>
          <a:p>
            <a:pPr marL="0" indent="0">
              <a:buFont typeface="Arial" panose="020B0604020202020204" pitchFamily="34" charset="0"/>
              <a:buNone/>
            </a:pPr>
            <a:r>
              <a:rPr lang="en-US" b="1" dirty="0" smtClean="0">
                <a:effectLst>
                  <a:outerShdw blurRad="38100" dist="38100" dir="2700000" algn="tl">
                    <a:srgbClr val="000000">
                      <a:alpha val="43137"/>
                    </a:srgbClr>
                  </a:outerShdw>
                </a:effectLst>
              </a:rPr>
              <a:t>Add your school or school district policy</a:t>
            </a:r>
            <a:endParaRPr lang="en-US" b="1" dirty="0">
              <a:effectLst>
                <a:outerShdw blurRad="38100" dist="38100" dir="2700000" algn="tl">
                  <a:srgbClr val="000000">
                    <a:alpha val="43137"/>
                  </a:srgbClr>
                </a:outerShdw>
              </a:effectLst>
            </a:endParaRPr>
          </a:p>
        </p:txBody>
      </p:sp>
      <p:sp>
        <p:nvSpPr>
          <p:cNvPr id="4" name="Slide Number Placeholder 3"/>
          <p:cNvSpPr>
            <a:spLocks noGrp="1"/>
          </p:cNvSpPr>
          <p:nvPr>
            <p:ph type="sldNum" sz="quarter" idx="10"/>
          </p:nvPr>
        </p:nvSpPr>
        <p:spPr/>
        <p:txBody>
          <a:bodyPr/>
          <a:lstStyle/>
          <a:p>
            <a:fld id="{48DE07BD-07A8-4696-BEA4-F05E0F9D7760}" type="slidenum">
              <a:rPr lang="en-US" smtClean="0"/>
              <a:pPr/>
              <a:t>27</a:t>
            </a:fld>
            <a:endParaRPr lang="en-US" dirty="0"/>
          </a:p>
        </p:txBody>
      </p:sp>
      <p:sp>
        <p:nvSpPr>
          <p:cNvPr id="5" name="Footer Placeholder 4"/>
          <p:cNvSpPr>
            <a:spLocks noGrp="1"/>
          </p:cNvSpPr>
          <p:nvPr>
            <p:ph type="ftr" sz="quarter" idx="11"/>
          </p:nvPr>
        </p:nvSpPr>
        <p:spPr/>
        <p:txBody>
          <a:bodyPr/>
          <a:lstStyle/>
          <a:p>
            <a:r>
              <a:rPr lang="en-US" smtClean="0"/>
              <a:t>I</a:t>
            </a:r>
          </a:p>
          <a:p>
            <a:r>
              <a:rPr lang="en-US" smtClean="0"/>
              <a:t>IDOE School Building Physical Security and Safety</a:t>
            </a:r>
          </a:p>
          <a:p>
            <a:r>
              <a:rPr lang="en-US" smtClean="0"/>
              <a:t>South Tower, Suite 600, 115 W. Washington Street</a:t>
            </a:r>
          </a:p>
          <a:p>
            <a:r>
              <a:rPr lang="en-US" smtClean="0"/>
              <a:t>Indianapolis, IN 46204</a:t>
            </a:r>
          </a:p>
          <a:p>
            <a:r>
              <a:rPr lang="en-US" smtClean="0"/>
              <a:t>http://www.doe.in.gov/safety</a:t>
            </a:r>
          </a:p>
          <a:p>
            <a:endParaRPr lang="en-US" dirty="0"/>
          </a:p>
        </p:txBody>
      </p:sp>
      <p:sp>
        <p:nvSpPr>
          <p:cNvPr id="6" name="Header Placeholder 5"/>
          <p:cNvSpPr>
            <a:spLocks noGrp="1"/>
          </p:cNvSpPr>
          <p:nvPr>
            <p:ph type="hdr" sz="quarter" idx="12"/>
          </p:nvPr>
        </p:nvSpPr>
        <p:spPr/>
        <p:txBody>
          <a:bodyPr/>
          <a:lstStyle/>
          <a:p>
            <a:r>
              <a:rPr lang="en-US" smtClean="0"/>
              <a:t>Indiana Department of Education </a:t>
            </a:r>
          </a:p>
          <a:p>
            <a:r>
              <a:rPr lang="en-US" smtClean="0"/>
              <a:t>Youth Gang Awareness</a:t>
            </a:r>
          </a:p>
          <a:p>
            <a:endParaRPr lang="en-US" dirty="0"/>
          </a:p>
        </p:txBody>
      </p:sp>
      <p:sp>
        <p:nvSpPr>
          <p:cNvPr id="7" name="Date Placeholder 6"/>
          <p:cNvSpPr>
            <a:spLocks noGrp="1"/>
          </p:cNvSpPr>
          <p:nvPr>
            <p:ph type="dt" idx="13"/>
          </p:nvPr>
        </p:nvSpPr>
        <p:spPr/>
        <p:txBody>
          <a:bodyPr/>
          <a:lstStyle/>
          <a:p>
            <a:r>
              <a:rPr lang="en-US" smtClean="0"/>
              <a:t>IDOE Teacher and Parent </a:t>
            </a:r>
          </a:p>
          <a:p>
            <a:r>
              <a:rPr lang="en-US" smtClean="0"/>
              <a:t>Gang Awareness Presentation</a:t>
            </a:r>
            <a:endParaRPr lang="en-US" dirty="0" smtClean="0"/>
          </a:p>
        </p:txBody>
      </p:sp>
    </p:spTree>
    <p:extLst>
      <p:ext uri="{BB962C8B-B14F-4D97-AF65-F5344CB8AC3E}">
        <p14:creationId xmlns:p14="http://schemas.microsoft.com/office/powerpoint/2010/main" val="171552382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solidFill>
                  <a:srgbClr val="000000"/>
                </a:solidFill>
                <a:effectLst/>
              </a:rPr>
              <a:t>Make Frequent Contact with Parents of High Risk Students. </a:t>
            </a:r>
          </a:p>
          <a:p>
            <a:pPr marL="171450" indent="-171450">
              <a:buFont typeface="Arial" panose="020B0604020202020204" pitchFamily="34" charset="0"/>
              <a:buChar char="•"/>
            </a:pPr>
            <a:r>
              <a:rPr lang="en-US" dirty="0" smtClean="0"/>
              <a:t>Parents are often the last to know about their child’s gang involvement. </a:t>
            </a:r>
          </a:p>
          <a:p>
            <a:pPr marL="171450" indent="-171450">
              <a:buFont typeface="Arial" panose="020B0604020202020204" pitchFamily="34" charset="0"/>
              <a:buChar char="•"/>
            </a:pPr>
            <a:r>
              <a:rPr lang="en-US" dirty="0" smtClean="0"/>
              <a:t>If you notice sudden changes in attitude, grades, and dress of a student, alert their parents. </a:t>
            </a:r>
          </a:p>
          <a:p>
            <a:pPr marL="171450" indent="-171450">
              <a:buFont typeface="Arial" panose="020B0604020202020204" pitchFamily="34" charset="0"/>
              <a:buChar char="•"/>
            </a:pPr>
            <a:r>
              <a:rPr lang="en-US" dirty="0" smtClean="0"/>
              <a:t>Never assume that the parent already knows and just chooses to do nothing about it. </a:t>
            </a:r>
          </a:p>
          <a:p>
            <a:r>
              <a:rPr lang="en-US" b="1" dirty="0" smtClean="0">
                <a:solidFill>
                  <a:srgbClr val="000000"/>
                </a:solidFill>
                <a:effectLst/>
              </a:rPr>
              <a:t>Assign Mentors to Students Who Are Having Difficulty in School. </a:t>
            </a:r>
          </a:p>
          <a:p>
            <a:pPr marL="171450" indent="-171450">
              <a:buFont typeface="Arial" panose="020B0604020202020204" pitchFamily="34" charset="0"/>
              <a:buChar char="•"/>
            </a:pPr>
            <a:r>
              <a:rPr lang="en-US" b="0" dirty="0" smtClean="0"/>
              <a:t>Many youths are drawn to gangs because it provides them with a support structure and feeling of belonging. </a:t>
            </a:r>
          </a:p>
          <a:p>
            <a:pPr marL="171450" indent="-171450">
              <a:buFont typeface="Arial" panose="020B0604020202020204" pitchFamily="34" charset="0"/>
              <a:buChar char="•"/>
            </a:pPr>
            <a:r>
              <a:rPr lang="en-US" b="0" dirty="0" smtClean="0"/>
              <a:t>Students who are struggling in school need to feel that they are successful. </a:t>
            </a:r>
          </a:p>
          <a:p>
            <a:pPr marL="171450" indent="-171450">
              <a:buFont typeface="Arial" panose="020B0604020202020204" pitchFamily="34" charset="0"/>
              <a:buChar char="•"/>
            </a:pPr>
            <a:r>
              <a:rPr lang="en-US" b="0" dirty="0" smtClean="0"/>
              <a:t>A mentor can give a student a feeling of importance – that someone cares about them. </a:t>
            </a:r>
            <a:endParaRPr lang="en-US" b="0" dirty="0"/>
          </a:p>
        </p:txBody>
      </p:sp>
      <p:sp>
        <p:nvSpPr>
          <p:cNvPr id="4" name="Slide Number Placeholder 3"/>
          <p:cNvSpPr>
            <a:spLocks noGrp="1"/>
          </p:cNvSpPr>
          <p:nvPr>
            <p:ph type="sldNum" sz="quarter" idx="10"/>
          </p:nvPr>
        </p:nvSpPr>
        <p:spPr/>
        <p:txBody>
          <a:bodyPr/>
          <a:lstStyle/>
          <a:p>
            <a:fld id="{48DE07BD-07A8-4696-BEA4-F05E0F9D7760}" type="slidenum">
              <a:rPr lang="en-US" smtClean="0"/>
              <a:pPr/>
              <a:t>28</a:t>
            </a:fld>
            <a:endParaRPr lang="en-US" dirty="0"/>
          </a:p>
        </p:txBody>
      </p:sp>
      <p:sp>
        <p:nvSpPr>
          <p:cNvPr id="5" name="Footer Placeholder 4"/>
          <p:cNvSpPr>
            <a:spLocks noGrp="1"/>
          </p:cNvSpPr>
          <p:nvPr>
            <p:ph type="ftr" sz="quarter" idx="11"/>
          </p:nvPr>
        </p:nvSpPr>
        <p:spPr/>
        <p:txBody>
          <a:bodyPr/>
          <a:lstStyle/>
          <a:p>
            <a:r>
              <a:rPr lang="en-US" smtClean="0"/>
              <a:t>I</a:t>
            </a:r>
          </a:p>
          <a:p>
            <a:r>
              <a:rPr lang="en-US" smtClean="0"/>
              <a:t>IDOE School Building Physical Security and Safety</a:t>
            </a:r>
          </a:p>
          <a:p>
            <a:r>
              <a:rPr lang="en-US" smtClean="0"/>
              <a:t>South Tower, Suite 600, 115 W. Washington Street</a:t>
            </a:r>
          </a:p>
          <a:p>
            <a:r>
              <a:rPr lang="en-US" smtClean="0"/>
              <a:t>Indianapolis, IN 46204</a:t>
            </a:r>
          </a:p>
          <a:p>
            <a:r>
              <a:rPr lang="en-US" smtClean="0"/>
              <a:t>http://www.doe.in.gov/safety</a:t>
            </a:r>
          </a:p>
          <a:p>
            <a:endParaRPr lang="en-US" dirty="0"/>
          </a:p>
        </p:txBody>
      </p:sp>
      <p:sp>
        <p:nvSpPr>
          <p:cNvPr id="6" name="Header Placeholder 5"/>
          <p:cNvSpPr>
            <a:spLocks noGrp="1"/>
          </p:cNvSpPr>
          <p:nvPr>
            <p:ph type="hdr" sz="quarter" idx="12"/>
          </p:nvPr>
        </p:nvSpPr>
        <p:spPr/>
        <p:txBody>
          <a:bodyPr/>
          <a:lstStyle/>
          <a:p>
            <a:r>
              <a:rPr lang="en-US" smtClean="0"/>
              <a:t>Indiana Department of Education </a:t>
            </a:r>
          </a:p>
          <a:p>
            <a:r>
              <a:rPr lang="en-US" smtClean="0"/>
              <a:t>Youth Gang Awareness</a:t>
            </a:r>
          </a:p>
          <a:p>
            <a:endParaRPr lang="en-US" dirty="0"/>
          </a:p>
        </p:txBody>
      </p:sp>
      <p:sp>
        <p:nvSpPr>
          <p:cNvPr id="7" name="Date Placeholder 6"/>
          <p:cNvSpPr>
            <a:spLocks noGrp="1"/>
          </p:cNvSpPr>
          <p:nvPr>
            <p:ph type="dt" idx="13"/>
          </p:nvPr>
        </p:nvSpPr>
        <p:spPr/>
        <p:txBody>
          <a:bodyPr/>
          <a:lstStyle/>
          <a:p>
            <a:r>
              <a:rPr lang="en-US" smtClean="0"/>
              <a:t>IDOE Teacher and Parent </a:t>
            </a:r>
          </a:p>
          <a:p>
            <a:r>
              <a:rPr lang="en-US" smtClean="0"/>
              <a:t>Gang Awareness Presentation</a:t>
            </a:r>
            <a:endParaRPr lang="en-US" dirty="0" smtClean="0"/>
          </a:p>
        </p:txBody>
      </p:sp>
    </p:spTree>
    <p:extLst>
      <p:ext uri="{BB962C8B-B14F-4D97-AF65-F5344CB8AC3E}">
        <p14:creationId xmlns:p14="http://schemas.microsoft.com/office/powerpoint/2010/main" val="171552382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solidFill>
                  <a:srgbClr val="000000"/>
                </a:solidFill>
                <a:effectLst/>
              </a:rPr>
              <a:t>Learn About Community Resources Available in the Area for Students. </a:t>
            </a:r>
          </a:p>
          <a:p>
            <a:pPr marL="171450" indent="-171450">
              <a:buFont typeface="Arial" panose="020B0604020202020204" pitchFamily="34" charset="0"/>
              <a:buChar char="•"/>
            </a:pPr>
            <a:r>
              <a:rPr lang="en-US" dirty="0" smtClean="0"/>
              <a:t>Teachers can often steer their students toward positive activities that can reduce their likelihood of becoming gang-involved. </a:t>
            </a:r>
          </a:p>
          <a:p>
            <a:pPr marL="171450" indent="-171450">
              <a:buFont typeface="Arial" panose="020B0604020202020204" pitchFamily="34" charset="0"/>
              <a:buChar char="•"/>
            </a:pPr>
            <a:r>
              <a:rPr lang="en-US" dirty="0" smtClean="0"/>
              <a:t>There are also many community resources available for families that are struggling with gang members in their family. </a:t>
            </a:r>
          </a:p>
          <a:p>
            <a:r>
              <a:rPr lang="en-US" b="1" dirty="0" smtClean="0">
                <a:solidFill>
                  <a:srgbClr val="000000"/>
                </a:solidFill>
                <a:effectLst/>
              </a:rPr>
              <a:t>Teach Kids Anti-Violence and Problem Solving Skills. </a:t>
            </a:r>
          </a:p>
          <a:p>
            <a:pPr marL="171450" indent="-171450">
              <a:buFont typeface="Arial" panose="020B0604020202020204" pitchFamily="34" charset="0"/>
              <a:buChar char="•"/>
            </a:pPr>
            <a:r>
              <a:rPr lang="en-US" dirty="0" smtClean="0"/>
              <a:t>Many students will turn to gangs to solve problems for them or to provide protection. Teaching your students problem-solving skills and behavioral skills training can reduce the number of violent incidents on campus. Students will also feel more in control and confident of their abilities to “stand alone.” The need for a gang is reduced.</a:t>
            </a:r>
            <a:endParaRPr lang="en-US" dirty="0"/>
          </a:p>
        </p:txBody>
      </p:sp>
      <p:sp>
        <p:nvSpPr>
          <p:cNvPr id="4" name="Slide Number Placeholder 3"/>
          <p:cNvSpPr>
            <a:spLocks noGrp="1"/>
          </p:cNvSpPr>
          <p:nvPr>
            <p:ph type="sldNum" sz="quarter" idx="10"/>
          </p:nvPr>
        </p:nvSpPr>
        <p:spPr/>
        <p:txBody>
          <a:bodyPr/>
          <a:lstStyle/>
          <a:p>
            <a:fld id="{48DE07BD-07A8-4696-BEA4-F05E0F9D7760}" type="slidenum">
              <a:rPr lang="en-US" smtClean="0"/>
              <a:pPr/>
              <a:t>29</a:t>
            </a:fld>
            <a:endParaRPr lang="en-US" dirty="0"/>
          </a:p>
        </p:txBody>
      </p:sp>
      <p:sp>
        <p:nvSpPr>
          <p:cNvPr id="5" name="Footer Placeholder 4"/>
          <p:cNvSpPr>
            <a:spLocks noGrp="1"/>
          </p:cNvSpPr>
          <p:nvPr>
            <p:ph type="ftr" sz="quarter" idx="11"/>
          </p:nvPr>
        </p:nvSpPr>
        <p:spPr/>
        <p:txBody>
          <a:bodyPr/>
          <a:lstStyle/>
          <a:p>
            <a:r>
              <a:rPr lang="en-US" smtClean="0"/>
              <a:t>I</a:t>
            </a:r>
          </a:p>
          <a:p>
            <a:r>
              <a:rPr lang="en-US" smtClean="0"/>
              <a:t>IDOE School Building Physical Security and Safety</a:t>
            </a:r>
          </a:p>
          <a:p>
            <a:r>
              <a:rPr lang="en-US" smtClean="0"/>
              <a:t>South Tower, Suite 600, 115 W. Washington Street</a:t>
            </a:r>
          </a:p>
          <a:p>
            <a:r>
              <a:rPr lang="en-US" smtClean="0"/>
              <a:t>Indianapolis, IN 46204</a:t>
            </a:r>
          </a:p>
          <a:p>
            <a:r>
              <a:rPr lang="en-US" smtClean="0"/>
              <a:t>http://www.doe.in.gov/safety</a:t>
            </a:r>
          </a:p>
          <a:p>
            <a:endParaRPr lang="en-US" dirty="0"/>
          </a:p>
        </p:txBody>
      </p:sp>
      <p:sp>
        <p:nvSpPr>
          <p:cNvPr id="6" name="Header Placeholder 5"/>
          <p:cNvSpPr>
            <a:spLocks noGrp="1"/>
          </p:cNvSpPr>
          <p:nvPr>
            <p:ph type="hdr" sz="quarter" idx="12"/>
          </p:nvPr>
        </p:nvSpPr>
        <p:spPr/>
        <p:txBody>
          <a:bodyPr/>
          <a:lstStyle/>
          <a:p>
            <a:r>
              <a:rPr lang="en-US" smtClean="0"/>
              <a:t>Indiana Department of Education </a:t>
            </a:r>
          </a:p>
          <a:p>
            <a:r>
              <a:rPr lang="en-US" smtClean="0"/>
              <a:t>Youth Gang Awareness</a:t>
            </a:r>
          </a:p>
          <a:p>
            <a:endParaRPr lang="en-US" dirty="0"/>
          </a:p>
        </p:txBody>
      </p:sp>
      <p:sp>
        <p:nvSpPr>
          <p:cNvPr id="7" name="Date Placeholder 6"/>
          <p:cNvSpPr>
            <a:spLocks noGrp="1"/>
          </p:cNvSpPr>
          <p:nvPr>
            <p:ph type="dt" idx="13"/>
          </p:nvPr>
        </p:nvSpPr>
        <p:spPr/>
        <p:txBody>
          <a:bodyPr/>
          <a:lstStyle/>
          <a:p>
            <a:r>
              <a:rPr lang="en-US" smtClean="0"/>
              <a:t>IDOE Teacher and Parent </a:t>
            </a:r>
          </a:p>
          <a:p>
            <a:r>
              <a:rPr lang="en-US" smtClean="0"/>
              <a:t>Gang Awareness Presentation</a:t>
            </a:r>
            <a:endParaRPr lang="en-US" dirty="0" smtClean="0"/>
          </a:p>
        </p:txBody>
      </p:sp>
    </p:spTree>
    <p:extLst>
      <p:ext uri="{BB962C8B-B14F-4D97-AF65-F5344CB8AC3E}">
        <p14:creationId xmlns:p14="http://schemas.microsoft.com/office/powerpoint/2010/main" val="17155238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762000"/>
            <a:ext cx="4572000" cy="3429000"/>
          </a:xfrm>
        </p:spPr>
      </p:sp>
      <p:sp>
        <p:nvSpPr>
          <p:cNvPr id="3" name="Notes Placeholder 2"/>
          <p:cNvSpPr>
            <a:spLocks noGrp="1"/>
          </p:cNvSpPr>
          <p:nvPr>
            <p:ph type="body" idx="1"/>
          </p:nvPr>
        </p:nvSpPr>
        <p:spPr>
          <a:xfrm>
            <a:off x="685800" y="4343400"/>
            <a:ext cx="5486400" cy="4800600"/>
          </a:xfrm>
        </p:spPr>
        <p:txBody>
          <a:bodyPr/>
          <a:lstStyle/>
          <a:p>
            <a:r>
              <a:rPr lang="en-US" sz="1200" dirty="0" smtClean="0">
                <a:latin typeface="+mn-lt"/>
              </a:rPr>
              <a:t>It’s becoming increasingly dangerous to be a child in Indiana. </a:t>
            </a:r>
            <a:endParaRPr lang="en-US" sz="1200" b="1" dirty="0" smtClean="0">
              <a:latin typeface="+mn-lt"/>
            </a:endParaRPr>
          </a:p>
          <a:p>
            <a:r>
              <a:rPr lang="en-US" sz="1200" b="1" dirty="0" smtClean="0">
                <a:latin typeface="+mn-lt"/>
              </a:rPr>
              <a:t>Statistics released by the Indiana Youth Institute show Indiana saw a sharp increase in homicides among children and teenagers.</a:t>
            </a:r>
            <a:endParaRPr lang="en-US" sz="1200" dirty="0" smtClean="0">
              <a:latin typeface="+mn-lt"/>
            </a:endParaRPr>
          </a:p>
          <a:p>
            <a:pPr marL="171450" indent="-171450">
              <a:buFont typeface="Arial" panose="020B0604020202020204" pitchFamily="34" charset="0"/>
              <a:buChar char="•"/>
            </a:pPr>
            <a:r>
              <a:rPr lang="en-US" sz="1200" dirty="0" smtClean="0">
                <a:latin typeface="+mn-lt"/>
              </a:rPr>
              <a:t>The institute's interim CEO and president, Glenn Augustine, called the </a:t>
            </a:r>
            <a:r>
              <a:rPr lang="en-US" sz="1200" b="1" dirty="0" smtClean="0">
                <a:latin typeface="+mn-lt"/>
              </a:rPr>
              <a:t>statistics alarming.</a:t>
            </a:r>
            <a:endParaRPr lang="en-US" sz="1200" dirty="0" smtClean="0">
              <a:latin typeface="+mn-lt"/>
            </a:endParaRPr>
          </a:p>
          <a:p>
            <a:pPr marL="171450" indent="-171450">
              <a:buFont typeface="Arial" panose="020B0604020202020204" pitchFamily="34" charset="0"/>
              <a:buChar char="•"/>
            </a:pPr>
            <a:r>
              <a:rPr lang="en-US" sz="1200" b="1" dirty="0" smtClean="0">
                <a:latin typeface="+mn-lt"/>
              </a:rPr>
              <a:t>Teenagers committing murder rose in 2012 and 2013, after two years of declining</a:t>
            </a:r>
            <a:r>
              <a:rPr lang="en-US" sz="1200" dirty="0" smtClean="0">
                <a:latin typeface="+mn-lt"/>
              </a:rPr>
              <a:t>. </a:t>
            </a:r>
            <a:r>
              <a:rPr lang="en-US" sz="1200" b="1" dirty="0" smtClean="0">
                <a:latin typeface="+mn-lt"/>
              </a:rPr>
              <a:t>Gang membership may be one cause, it’s up 11 percent among teens with many kids being recruited at age 14. Nearly a fifth of high school students regularly carry a weapon.</a:t>
            </a:r>
            <a:endParaRPr lang="en-US" sz="1200" dirty="0" smtClean="0">
              <a:latin typeface="+mn-lt"/>
            </a:endParaRPr>
          </a:p>
          <a:p>
            <a:pPr marL="171450" indent="-171450">
              <a:buFont typeface="Arial" panose="020B0604020202020204" pitchFamily="34" charset="0"/>
              <a:buChar char="•"/>
            </a:pPr>
            <a:r>
              <a:rPr lang="en-US" sz="1200" b="1" dirty="0" smtClean="0">
                <a:latin typeface="+mn-lt"/>
              </a:rPr>
              <a:t>The statistic show homicide was the top cause of death among blacks ages 15 to 24</a:t>
            </a:r>
            <a:r>
              <a:rPr lang="en-US" sz="1200" dirty="0" smtClean="0">
                <a:latin typeface="+mn-lt"/>
              </a:rPr>
              <a:t>, with 105 deaths. Accidents were the second leading cause with 32, followed by suicide with 10 and fourth was death by a law enforcement officer, with four. Among both </a:t>
            </a:r>
            <a:r>
              <a:rPr lang="en-US" sz="1200" b="1" dirty="0" smtClean="0">
                <a:latin typeface="+mn-lt"/>
              </a:rPr>
              <a:t>whites and Hispanics, accidents were the leading cause of death, followed by suicide and homicide.</a:t>
            </a:r>
            <a:endParaRPr lang="en-US" sz="1200" dirty="0" smtClean="0">
              <a:latin typeface="+mn-lt"/>
            </a:endParaRPr>
          </a:p>
          <a:p>
            <a:pPr marL="171450" indent="-171450">
              <a:buFont typeface="Arial" panose="020B0604020202020204" pitchFamily="34" charset="0"/>
              <a:buChar char="•"/>
            </a:pPr>
            <a:r>
              <a:rPr lang="en-US" sz="1200" dirty="0" smtClean="0">
                <a:latin typeface="+mn-lt"/>
              </a:rPr>
              <a:t>The annual Kids Count shows one in 10 parents say their kids are growing up in unsafe neighborhoods, with rates much higher among Hispanic and black parents. That means less time for kids to play outside, and dangerous walks to school.</a:t>
            </a:r>
          </a:p>
          <a:p>
            <a:endParaRPr lang="en-US" sz="1200" dirty="0" smtClean="0"/>
          </a:p>
        </p:txBody>
      </p:sp>
      <p:sp>
        <p:nvSpPr>
          <p:cNvPr id="4" name="Slide Number Placeholder 3"/>
          <p:cNvSpPr>
            <a:spLocks noGrp="1"/>
          </p:cNvSpPr>
          <p:nvPr>
            <p:ph type="sldNum" sz="quarter" idx="10"/>
          </p:nvPr>
        </p:nvSpPr>
        <p:spPr/>
        <p:txBody>
          <a:bodyPr/>
          <a:lstStyle/>
          <a:p>
            <a:fld id="{4AB5A411-8563-417E-BCC7-553767796B64}" type="slidenum">
              <a:rPr lang="en-US" smtClean="0"/>
              <a:t>3</a:t>
            </a:fld>
            <a:endParaRPr lang="en-US" dirty="0"/>
          </a:p>
        </p:txBody>
      </p:sp>
      <p:sp>
        <p:nvSpPr>
          <p:cNvPr id="5" name="Footer Placeholder 4"/>
          <p:cNvSpPr>
            <a:spLocks noGrp="1"/>
          </p:cNvSpPr>
          <p:nvPr>
            <p:ph type="ftr" sz="quarter" idx="11"/>
          </p:nvPr>
        </p:nvSpPr>
        <p:spPr/>
        <p:txBody>
          <a:bodyPr/>
          <a:lstStyle/>
          <a:p>
            <a:r>
              <a:rPr lang="en-US" smtClean="0"/>
              <a:t>I</a:t>
            </a:r>
          </a:p>
          <a:p>
            <a:r>
              <a:rPr lang="en-US" smtClean="0"/>
              <a:t>IDOE School Building Physical Security and Safety</a:t>
            </a:r>
          </a:p>
          <a:p>
            <a:r>
              <a:rPr lang="en-US" smtClean="0"/>
              <a:t>South Tower, Suite 600, 115 W. Washington Street</a:t>
            </a:r>
          </a:p>
          <a:p>
            <a:r>
              <a:rPr lang="en-US" smtClean="0"/>
              <a:t>Indianapolis, IN 46204</a:t>
            </a:r>
          </a:p>
          <a:p>
            <a:r>
              <a:rPr lang="en-US" smtClean="0"/>
              <a:t>http://www.doe.in.gov/safety</a:t>
            </a:r>
          </a:p>
          <a:p>
            <a:endParaRPr lang="en-US" dirty="0"/>
          </a:p>
        </p:txBody>
      </p:sp>
      <p:sp>
        <p:nvSpPr>
          <p:cNvPr id="6" name="Header Placeholder 5"/>
          <p:cNvSpPr>
            <a:spLocks noGrp="1"/>
          </p:cNvSpPr>
          <p:nvPr>
            <p:ph type="hdr" sz="quarter" idx="12"/>
          </p:nvPr>
        </p:nvSpPr>
        <p:spPr/>
        <p:txBody>
          <a:bodyPr/>
          <a:lstStyle/>
          <a:p>
            <a:r>
              <a:rPr lang="en-US" smtClean="0"/>
              <a:t>Indiana Department of Education </a:t>
            </a:r>
          </a:p>
          <a:p>
            <a:r>
              <a:rPr lang="en-US" smtClean="0"/>
              <a:t>Youth Gang Awareness</a:t>
            </a:r>
          </a:p>
          <a:p>
            <a:endParaRPr lang="en-US" dirty="0"/>
          </a:p>
        </p:txBody>
      </p:sp>
      <p:sp>
        <p:nvSpPr>
          <p:cNvPr id="7" name="Date Placeholder 6"/>
          <p:cNvSpPr>
            <a:spLocks noGrp="1"/>
          </p:cNvSpPr>
          <p:nvPr>
            <p:ph type="dt" idx="13"/>
          </p:nvPr>
        </p:nvSpPr>
        <p:spPr/>
        <p:txBody>
          <a:bodyPr/>
          <a:lstStyle/>
          <a:p>
            <a:r>
              <a:rPr lang="en-US" smtClean="0"/>
              <a:t>IDOE Teacher and Parent </a:t>
            </a:r>
          </a:p>
          <a:p>
            <a:r>
              <a:rPr lang="en-US" smtClean="0"/>
              <a:t>Gang Awareness Presentation</a:t>
            </a:r>
            <a:endParaRPr lang="en-US" dirty="0" smtClean="0"/>
          </a:p>
        </p:txBody>
      </p:sp>
    </p:spTree>
    <p:extLst>
      <p:ext uri="{BB962C8B-B14F-4D97-AF65-F5344CB8AC3E}">
        <p14:creationId xmlns:p14="http://schemas.microsoft.com/office/powerpoint/2010/main" val="289905194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09728" indent="0">
              <a:buNone/>
            </a:pPr>
            <a:r>
              <a:rPr lang="en-US" b="1" dirty="0" smtClean="0">
                <a:solidFill>
                  <a:srgbClr val="000000"/>
                </a:solidFill>
                <a:effectLst/>
              </a:rPr>
              <a:t>Do Not Glorify Gang Activity, But Do Not Ignore It Either. </a:t>
            </a:r>
          </a:p>
          <a:p>
            <a:pPr marL="171450" indent="-171450">
              <a:buFont typeface="Arial" panose="020B0604020202020204" pitchFamily="34" charset="0"/>
              <a:buChar char="•"/>
            </a:pPr>
            <a:r>
              <a:rPr lang="en-US" dirty="0" smtClean="0"/>
              <a:t>Students will often discuss recent gang activity among themselves and may glorify the gang members that are involved. </a:t>
            </a:r>
          </a:p>
          <a:p>
            <a:pPr marL="171450" indent="-171450">
              <a:buFont typeface="Arial" panose="020B0604020202020204" pitchFamily="34" charset="0"/>
              <a:buChar char="•"/>
            </a:pPr>
            <a:r>
              <a:rPr lang="en-US" dirty="0" smtClean="0"/>
              <a:t>While such discussions should be discouraged it is helpful for youth to discuss the activity with the teacher serving as a facilitator so that the issue can be dealt with in a realistic manner and used as a learning experience for students. </a:t>
            </a:r>
            <a:endParaRPr lang="en-US" dirty="0"/>
          </a:p>
        </p:txBody>
      </p:sp>
      <p:sp>
        <p:nvSpPr>
          <p:cNvPr id="4" name="Slide Number Placeholder 3"/>
          <p:cNvSpPr>
            <a:spLocks noGrp="1"/>
          </p:cNvSpPr>
          <p:nvPr>
            <p:ph type="sldNum" sz="quarter" idx="10"/>
          </p:nvPr>
        </p:nvSpPr>
        <p:spPr/>
        <p:txBody>
          <a:bodyPr/>
          <a:lstStyle/>
          <a:p>
            <a:fld id="{48DE07BD-07A8-4696-BEA4-F05E0F9D7760}" type="slidenum">
              <a:rPr lang="en-US" smtClean="0"/>
              <a:pPr/>
              <a:t>30</a:t>
            </a:fld>
            <a:endParaRPr lang="en-US" dirty="0"/>
          </a:p>
        </p:txBody>
      </p:sp>
      <p:sp>
        <p:nvSpPr>
          <p:cNvPr id="5" name="Footer Placeholder 4"/>
          <p:cNvSpPr>
            <a:spLocks noGrp="1"/>
          </p:cNvSpPr>
          <p:nvPr>
            <p:ph type="ftr" sz="quarter" idx="11"/>
          </p:nvPr>
        </p:nvSpPr>
        <p:spPr/>
        <p:txBody>
          <a:bodyPr/>
          <a:lstStyle/>
          <a:p>
            <a:r>
              <a:rPr lang="en-US" smtClean="0"/>
              <a:t>I</a:t>
            </a:r>
          </a:p>
          <a:p>
            <a:r>
              <a:rPr lang="en-US" smtClean="0"/>
              <a:t>IDOE School Building Physical Security and Safety</a:t>
            </a:r>
          </a:p>
          <a:p>
            <a:r>
              <a:rPr lang="en-US" smtClean="0"/>
              <a:t>South Tower, Suite 600, 115 W. Washington Street</a:t>
            </a:r>
          </a:p>
          <a:p>
            <a:r>
              <a:rPr lang="en-US" smtClean="0"/>
              <a:t>Indianapolis, IN 46204</a:t>
            </a:r>
          </a:p>
          <a:p>
            <a:r>
              <a:rPr lang="en-US" smtClean="0"/>
              <a:t>http://www.doe.in.gov/safety</a:t>
            </a:r>
          </a:p>
          <a:p>
            <a:endParaRPr lang="en-US" dirty="0"/>
          </a:p>
        </p:txBody>
      </p:sp>
      <p:sp>
        <p:nvSpPr>
          <p:cNvPr id="6" name="Header Placeholder 5"/>
          <p:cNvSpPr>
            <a:spLocks noGrp="1"/>
          </p:cNvSpPr>
          <p:nvPr>
            <p:ph type="hdr" sz="quarter" idx="12"/>
          </p:nvPr>
        </p:nvSpPr>
        <p:spPr/>
        <p:txBody>
          <a:bodyPr/>
          <a:lstStyle/>
          <a:p>
            <a:r>
              <a:rPr lang="en-US" smtClean="0"/>
              <a:t>Indiana Department of Education </a:t>
            </a:r>
          </a:p>
          <a:p>
            <a:r>
              <a:rPr lang="en-US" smtClean="0"/>
              <a:t>Youth Gang Awareness</a:t>
            </a:r>
          </a:p>
          <a:p>
            <a:endParaRPr lang="en-US" dirty="0"/>
          </a:p>
        </p:txBody>
      </p:sp>
      <p:sp>
        <p:nvSpPr>
          <p:cNvPr id="7" name="Date Placeholder 6"/>
          <p:cNvSpPr>
            <a:spLocks noGrp="1"/>
          </p:cNvSpPr>
          <p:nvPr>
            <p:ph type="dt" idx="13"/>
          </p:nvPr>
        </p:nvSpPr>
        <p:spPr/>
        <p:txBody>
          <a:bodyPr/>
          <a:lstStyle/>
          <a:p>
            <a:r>
              <a:rPr lang="en-US" smtClean="0"/>
              <a:t>IDOE Teacher and Parent </a:t>
            </a:r>
          </a:p>
          <a:p>
            <a:r>
              <a:rPr lang="en-US" smtClean="0"/>
              <a:t>Gang Awareness Presentation</a:t>
            </a:r>
            <a:endParaRPr lang="en-US" dirty="0" smtClean="0"/>
          </a:p>
        </p:txBody>
      </p:sp>
    </p:spTree>
    <p:extLst>
      <p:ext uri="{BB962C8B-B14F-4D97-AF65-F5344CB8AC3E}">
        <p14:creationId xmlns:p14="http://schemas.microsoft.com/office/powerpoint/2010/main" val="171552382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Every officer,</a:t>
            </a:r>
            <a:r>
              <a:rPr lang="en-US" baseline="0" dirty="0" smtClean="0"/>
              <a:t> teacher, public official and parent should be provided with the basics of recognizing a gang presence in their community.</a:t>
            </a:r>
            <a:endParaRPr lang="en-US" dirty="0"/>
          </a:p>
        </p:txBody>
      </p:sp>
      <p:sp>
        <p:nvSpPr>
          <p:cNvPr id="4" name="Slide Number Placeholder 3"/>
          <p:cNvSpPr>
            <a:spLocks noGrp="1"/>
          </p:cNvSpPr>
          <p:nvPr>
            <p:ph type="sldNum" sz="quarter" idx="10"/>
          </p:nvPr>
        </p:nvSpPr>
        <p:spPr/>
        <p:txBody>
          <a:bodyPr/>
          <a:lstStyle/>
          <a:p>
            <a:fld id="{48DE07BD-07A8-4696-BEA4-F05E0F9D7760}" type="slidenum">
              <a:rPr lang="en-US" smtClean="0"/>
              <a:pPr/>
              <a:t>31</a:t>
            </a:fld>
            <a:endParaRPr lang="en-US" dirty="0"/>
          </a:p>
        </p:txBody>
      </p:sp>
      <p:sp>
        <p:nvSpPr>
          <p:cNvPr id="5" name="Footer Placeholder 4"/>
          <p:cNvSpPr>
            <a:spLocks noGrp="1"/>
          </p:cNvSpPr>
          <p:nvPr>
            <p:ph type="ftr" sz="quarter" idx="11"/>
          </p:nvPr>
        </p:nvSpPr>
        <p:spPr/>
        <p:txBody>
          <a:bodyPr/>
          <a:lstStyle/>
          <a:p>
            <a:r>
              <a:rPr lang="en-US" smtClean="0"/>
              <a:t>I</a:t>
            </a:r>
          </a:p>
          <a:p>
            <a:r>
              <a:rPr lang="en-US" smtClean="0"/>
              <a:t>IDOE School Building Physical Security and Safety</a:t>
            </a:r>
          </a:p>
          <a:p>
            <a:r>
              <a:rPr lang="en-US" smtClean="0"/>
              <a:t>South Tower, Suite 600, 115 W. Washington Street</a:t>
            </a:r>
          </a:p>
          <a:p>
            <a:r>
              <a:rPr lang="en-US" smtClean="0"/>
              <a:t>Indianapolis, IN 46204</a:t>
            </a:r>
          </a:p>
          <a:p>
            <a:r>
              <a:rPr lang="en-US" smtClean="0"/>
              <a:t>http://www.doe.in.gov/safety</a:t>
            </a:r>
          </a:p>
          <a:p>
            <a:endParaRPr lang="en-US" dirty="0"/>
          </a:p>
        </p:txBody>
      </p:sp>
      <p:sp>
        <p:nvSpPr>
          <p:cNvPr id="6" name="Header Placeholder 5"/>
          <p:cNvSpPr>
            <a:spLocks noGrp="1"/>
          </p:cNvSpPr>
          <p:nvPr>
            <p:ph type="hdr" sz="quarter" idx="12"/>
          </p:nvPr>
        </p:nvSpPr>
        <p:spPr/>
        <p:txBody>
          <a:bodyPr/>
          <a:lstStyle/>
          <a:p>
            <a:r>
              <a:rPr lang="en-US" smtClean="0"/>
              <a:t>Indiana Department of Education </a:t>
            </a:r>
          </a:p>
          <a:p>
            <a:r>
              <a:rPr lang="en-US" smtClean="0"/>
              <a:t>Youth Gang Awareness</a:t>
            </a:r>
          </a:p>
          <a:p>
            <a:endParaRPr lang="en-US" dirty="0"/>
          </a:p>
        </p:txBody>
      </p:sp>
      <p:sp>
        <p:nvSpPr>
          <p:cNvPr id="7" name="Date Placeholder 6"/>
          <p:cNvSpPr>
            <a:spLocks noGrp="1"/>
          </p:cNvSpPr>
          <p:nvPr>
            <p:ph type="dt" idx="13"/>
          </p:nvPr>
        </p:nvSpPr>
        <p:spPr/>
        <p:txBody>
          <a:bodyPr/>
          <a:lstStyle/>
          <a:p>
            <a:r>
              <a:rPr lang="en-US" smtClean="0"/>
              <a:t>IDOE Teacher and Parent </a:t>
            </a:r>
          </a:p>
          <a:p>
            <a:r>
              <a:rPr lang="en-US" smtClean="0"/>
              <a:t>Gang Awareness Presentation</a:t>
            </a:r>
            <a:endParaRPr lang="en-US" dirty="0" smtClean="0"/>
          </a:p>
        </p:txBody>
      </p:sp>
    </p:spTree>
    <p:extLst>
      <p:ext uri="{BB962C8B-B14F-4D97-AF65-F5344CB8AC3E}">
        <p14:creationId xmlns:p14="http://schemas.microsoft.com/office/powerpoint/2010/main" val="171552382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Local Resources</a:t>
            </a:r>
            <a:endParaRPr lang="en-US" dirty="0"/>
          </a:p>
        </p:txBody>
      </p:sp>
      <p:sp>
        <p:nvSpPr>
          <p:cNvPr id="4" name="Slide Number Placeholder 3"/>
          <p:cNvSpPr>
            <a:spLocks noGrp="1"/>
          </p:cNvSpPr>
          <p:nvPr>
            <p:ph type="sldNum" sz="quarter" idx="10"/>
          </p:nvPr>
        </p:nvSpPr>
        <p:spPr/>
        <p:txBody>
          <a:bodyPr/>
          <a:lstStyle/>
          <a:p>
            <a:fld id="{4AB5A411-8563-417E-BCC7-553767796B64}" type="slidenum">
              <a:rPr lang="en-US" smtClean="0"/>
              <a:t>32</a:t>
            </a:fld>
            <a:endParaRPr lang="en-US" dirty="0"/>
          </a:p>
        </p:txBody>
      </p:sp>
      <p:sp>
        <p:nvSpPr>
          <p:cNvPr id="5" name="Footer Placeholder 4"/>
          <p:cNvSpPr>
            <a:spLocks noGrp="1"/>
          </p:cNvSpPr>
          <p:nvPr>
            <p:ph type="ftr" sz="quarter" idx="11"/>
          </p:nvPr>
        </p:nvSpPr>
        <p:spPr/>
        <p:txBody>
          <a:bodyPr/>
          <a:lstStyle/>
          <a:p>
            <a:r>
              <a:rPr lang="en-US" smtClean="0"/>
              <a:t>I</a:t>
            </a:r>
          </a:p>
          <a:p>
            <a:r>
              <a:rPr lang="en-US" smtClean="0"/>
              <a:t>IDOE School Building Physical Security and Safety</a:t>
            </a:r>
          </a:p>
          <a:p>
            <a:r>
              <a:rPr lang="en-US" smtClean="0"/>
              <a:t>South Tower, Suite 600, 115 W. Washington Street</a:t>
            </a:r>
          </a:p>
          <a:p>
            <a:r>
              <a:rPr lang="en-US" smtClean="0"/>
              <a:t>Indianapolis, IN 46204</a:t>
            </a:r>
          </a:p>
          <a:p>
            <a:r>
              <a:rPr lang="en-US" smtClean="0"/>
              <a:t>http://www.doe.in.gov/safety</a:t>
            </a:r>
          </a:p>
          <a:p>
            <a:endParaRPr lang="en-US" dirty="0"/>
          </a:p>
        </p:txBody>
      </p:sp>
      <p:sp>
        <p:nvSpPr>
          <p:cNvPr id="6" name="Header Placeholder 5"/>
          <p:cNvSpPr>
            <a:spLocks noGrp="1"/>
          </p:cNvSpPr>
          <p:nvPr>
            <p:ph type="hdr" sz="quarter" idx="12"/>
          </p:nvPr>
        </p:nvSpPr>
        <p:spPr/>
        <p:txBody>
          <a:bodyPr/>
          <a:lstStyle/>
          <a:p>
            <a:r>
              <a:rPr lang="en-US" smtClean="0"/>
              <a:t>Indiana Department of Education </a:t>
            </a:r>
          </a:p>
          <a:p>
            <a:r>
              <a:rPr lang="en-US" smtClean="0"/>
              <a:t>Youth Gang Awareness</a:t>
            </a:r>
          </a:p>
          <a:p>
            <a:endParaRPr lang="en-US" dirty="0"/>
          </a:p>
        </p:txBody>
      </p:sp>
      <p:sp>
        <p:nvSpPr>
          <p:cNvPr id="7" name="Date Placeholder 6"/>
          <p:cNvSpPr>
            <a:spLocks noGrp="1"/>
          </p:cNvSpPr>
          <p:nvPr>
            <p:ph type="dt" idx="13"/>
          </p:nvPr>
        </p:nvSpPr>
        <p:spPr/>
        <p:txBody>
          <a:bodyPr/>
          <a:lstStyle/>
          <a:p>
            <a:r>
              <a:rPr lang="en-US" smtClean="0"/>
              <a:t>IDOE Teacher and Parent </a:t>
            </a:r>
          </a:p>
          <a:p>
            <a:r>
              <a:rPr lang="en-US" smtClean="0"/>
              <a:t>Gang Awareness Presentation</a:t>
            </a:r>
            <a:endParaRPr lang="en-US" dirty="0" smtClean="0"/>
          </a:p>
        </p:txBody>
      </p:sp>
    </p:spTree>
    <p:extLst>
      <p:ext uri="{BB962C8B-B14F-4D97-AF65-F5344CB8AC3E}">
        <p14:creationId xmlns:p14="http://schemas.microsoft.com/office/powerpoint/2010/main" val="387956897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ONLINE RESOURCES</a:t>
            </a:r>
            <a:endParaRPr lang="en-US" dirty="0"/>
          </a:p>
        </p:txBody>
      </p:sp>
      <p:sp>
        <p:nvSpPr>
          <p:cNvPr id="4" name="Slide Number Placeholder 3"/>
          <p:cNvSpPr>
            <a:spLocks noGrp="1"/>
          </p:cNvSpPr>
          <p:nvPr>
            <p:ph type="sldNum" sz="quarter" idx="10"/>
          </p:nvPr>
        </p:nvSpPr>
        <p:spPr/>
        <p:txBody>
          <a:bodyPr/>
          <a:lstStyle/>
          <a:p>
            <a:fld id="{4AB5A411-8563-417E-BCC7-553767796B64}" type="slidenum">
              <a:rPr lang="en-US" smtClean="0"/>
              <a:t>33</a:t>
            </a:fld>
            <a:endParaRPr lang="en-US" dirty="0"/>
          </a:p>
        </p:txBody>
      </p:sp>
      <p:sp>
        <p:nvSpPr>
          <p:cNvPr id="5" name="Footer Placeholder 4"/>
          <p:cNvSpPr>
            <a:spLocks noGrp="1"/>
          </p:cNvSpPr>
          <p:nvPr>
            <p:ph type="ftr" sz="quarter" idx="11"/>
          </p:nvPr>
        </p:nvSpPr>
        <p:spPr/>
        <p:txBody>
          <a:bodyPr/>
          <a:lstStyle/>
          <a:p>
            <a:r>
              <a:rPr lang="en-US" smtClean="0"/>
              <a:t>I</a:t>
            </a:r>
          </a:p>
          <a:p>
            <a:r>
              <a:rPr lang="en-US" smtClean="0"/>
              <a:t>IDOE School Building Physical Security and Safety</a:t>
            </a:r>
          </a:p>
          <a:p>
            <a:r>
              <a:rPr lang="en-US" smtClean="0"/>
              <a:t>South Tower, Suite 600, 115 W. Washington Street</a:t>
            </a:r>
          </a:p>
          <a:p>
            <a:r>
              <a:rPr lang="en-US" smtClean="0"/>
              <a:t>Indianapolis, IN 46204</a:t>
            </a:r>
          </a:p>
          <a:p>
            <a:r>
              <a:rPr lang="en-US" smtClean="0"/>
              <a:t>http://www.doe.in.gov/safety</a:t>
            </a:r>
          </a:p>
          <a:p>
            <a:endParaRPr lang="en-US" dirty="0"/>
          </a:p>
        </p:txBody>
      </p:sp>
      <p:sp>
        <p:nvSpPr>
          <p:cNvPr id="6" name="Header Placeholder 5"/>
          <p:cNvSpPr>
            <a:spLocks noGrp="1"/>
          </p:cNvSpPr>
          <p:nvPr>
            <p:ph type="hdr" sz="quarter" idx="12"/>
          </p:nvPr>
        </p:nvSpPr>
        <p:spPr/>
        <p:txBody>
          <a:bodyPr/>
          <a:lstStyle/>
          <a:p>
            <a:r>
              <a:rPr lang="en-US" smtClean="0"/>
              <a:t>Indiana Department of Education </a:t>
            </a:r>
          </a:p>
          <a:p>
            <a:r>
              <a:rPr lang="en-US" smtClean="0"/>
              <a:t>Youth Gang Awareness</a:t>
            </a:r>
          </a:p>
          <a:p>
            <a:endParaRPr lang="en-US" dirty="0"/>
          </a:p>
        </p:txBody>
      </p:sp>
      <p:sp>
        <p:nvSpPr>
          <p:cNvPr id="7" name="Date Placeholder 6"/>
          <p:cNvSpPr>
            <a:spLocks noGrp="1"/>
          </p:cNvSpPr>
          <p:nvPr>
            <p:ph type="dt" idx="13"/>
          </p:nvPr>
        </p:nvSpPr>
        <p:spPr/>
        <p:txBody>
          <a:bodyPr/>
          <a:lstStyle/>
          <a:p>
            <a:r>
              <a:rPr lang="en-US" smtClean="0"/>
              <a:t>IDOE Teacher and Parent </a:t>
            </a:r>
          </a:p>
          <a:p>
            <a:r>
              <a:rPr lang="en-US" smtClean="0"/>
              <a:t>Gang Awareness Presentation</a:t>
            </a:r>
            <a:endParaRPr lang="en-US" dirty="0" smtClean="0"/>
          </a:p>
        </p:txBody>
      </p:sp>
    </p:spTree>
    <p:extLst>
      <p:ext uri="{BB962C8B-B14F-4D97-AF65-F5344CB8AC3E}">
        <p14:creationId xmlns:p14="http://schemas.microsoft.com/office/powerpoint/2010/main" val="260972477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cap="all" dirty="0" smtClean="0"/>
              <a:t>ONLINE</a:t>
            </a:r>
            <a:r>
              <a:rPr lang="en-US" sz="1200" cap="all" baseline="0" dirty="0" smtClean="0"/>
              <a:t> RESOURCES</a:t>
            </a:r>
            <a:endParaRPr lang="en-US" sz="1200" cap="all" dirty="0" smtClean="0"/>
          </a:p>
        </p:txBody>
      </p:sp>
      <p:sp>
        <p:nvSpPr>
          <p:cNvPr id="4" name="Slide Number Placeholder 3"/>
          <p:cNvSpPr>
            <a:spLocks noGrp="1"/>
          </p:cNvSpPr>
          <p:nvPr>
            <p:ph type="sldNum" sz="quarter" idx="10"/>
          </p:nvPr>
        </p:nvSpPr>
        <p:spPr/>
        <p:txBody>
          <a:bodyPr/>
          <a:lstStyle/>
          <a:p>
            <a:fld id="{4AB5A411-8563-417E-BCC7-553767796B64}" type="slidenum">
              <a:rPr lang="en-US" smtClean="0"/>
              <a:t>34</a:t>
            </a:fld>
            <a:endParaRPr lang="en-US" dirty="0"/>
          </a:p>
        </p:txBody>
      </p:sp>
      <p:sp>
        <p:nvSpPr>
          <p:cNvPr id="5" name="Footer Placeholder 4"/>
          <p:cNvSpPr>
            <a:spLocks noGrp="1"/>
          </p:cNvSpPr>
          <p:nvPr>
            <p:ph type="ftr" sz="quarter" idx="11"/>
          </p:nvPr>
        </p:nvSpPr>
        <p:spPr/>
        <p:txBody>
          <a:bodyPr/>
          <a:lstStyle/>
          <a:p>
            <a:r>
              <a:rPr lang="en-US" smtClean="0"/>
              <a:t>I</a:t>
            </a:r>
          </a:p>
          <a:p>
            <a:r>
              <a:rPr lang="en-US" smtClean="0"/>
              <a:t>IDOE School Building Physical Security and Safety</a:t>
            </a:r>
          </a:p>
          <a:p>
            <a:r>
              <a:rPr lang="en-US" smtClean="0"/>
              <a:t>South Tower, Suite 600, 115 W. Washington Street</a:t>
            </a:r>
          </a:p>
          <a:p>
            <a:r>
              <a:rPr lang="en-US" smtClean="0"/>
              <a:t>Indianapolis, IN 46204</a:t>
            </a:r>
          </a:p>
          <a:p>
            <a:r>
              <a:rPr lang="en-US" smtClean="0"/>
              <a:t>http://www.doe.in.gov/safety</a:t>
            </a:r>
          </a:p>
          <a:p>
            <a:endParaRPr lang="en-US" dirty="0"/>
          </a:p>
        </p:txBody>
      </p:sp>
      <p:sp>
        <p:nvSpPr>
          <p:cNvPr id="6" name="Header Placeholder 5"/>
          <p:cNvSpPr>
            <a:spLocks noGrp="1"/>
          </p:cNvSpPr>
          <p:nvPr>
            <p:ph type="hdr" sz="quarter" idx="12"/>
          </p:nvPr>
        </p:nvSpPr>
        <p:spPr/>
        <p:txBody>
          <a:bodyPr/>
          <a:lstStyle/>
          <a:p>
            <a:r>
              <a:rPr lang="en-US" smtClean="0"/>
              <a:t>Indiana Department of Education </a:t>
            </a:r>
          </a:p>
          <a:p>
            <a:r>
              <a:rPr lang="en-US" smtClean="0"/>
              <a:t>Youth Gang Awareness</a:t>
            </a:r>
          </a:p>
          <a:p>
            <a:endParaRPr lang="en-US" dirty="0"/>
          </a:p>
        </p:txBody>
      </p:sp>
      <p:sp>
        <p:nvSpPr>
          <p:cNvPr id="7" name="Date Placeholder 6"/>
          <p:cNvSpPr>
            <a:spLocks noGrp="1"/>
          </p:cNvSpPr>
          <p:nvPr>
            <p:ph type="dt" idx="13"/>
          </p:nvPr>
        </p:nvSpPr>
        <p:spPr/>
        <p:txBody>
          <a:bodyPr/>
          <a:lstStyle/>
          <a:p>
            <a:r>
              <a:rPr lang="en-US" smtClean="0"/>
              <a:t>IDOE Teacher and Parent </a:t>
            </a:r>
          </a:p>
          <a:p>
            <a:r>
              <a:rPr lang="en-US" smtClean="0"/>
              <a:t>Gang Awareness Presentation</a:t>
            </a:r>
            <a:endParaRPr lang="en-US" dirty="0" smtClean="0"/>
          </a:p>
        </p:txBody>
      </p:sp>
    </p:spTree>
    <p:extLst>
      <p:ext uri="{BB962C8B-B14F-4D97-AF65-F5344CB8AC3E}">
        <p14:creationId xmlns:p14="http://schemas.microsoft.com/office/powerpoint/2010/main" val="113470097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4AB5A411-8563-417E-BCC7-553767796B64}" type="slidenum">
              <a:rPr lang="en-US" smtClean="0"/>
              <a:t>35</a:t>
            </a:fld>
            <a:endParaRPr lang="en-US" dirty="0"/>
          </a:p>
        </p:txBody>
      </p:sp>
      <p:sp>
        <p:nvSpPr>
          <p:cNvPr id="5" name="Footer Placeholder 4"/>
          <p:cNvSpPr>
            <a:spLocks noGrp="1"/>
          </p:cNvSpPr>
          <p:nvPr>
            <p:ph type="ftr" sz="quarter" idx="11"/>
          </p:nvPr>
        </p:nvSpPr>
        <p:spPr/>
        <p:txBody>
          <a:bodyPr/>
          <a:lstStyle/>
          <a:p>
            <a:r>
              <a:rPr lang="en-US" smtClean="0"/>
              <a:t>I</a:t>
            </a:r>
          </a:p>
          <a:p>
            <a:r>
              <a:rPr lang="en-US" smtClean="0"/>
              <a:t>IDOE School Building Physical Security and Safety</a:t>
            </a:r>
          </a:p>
          <a:p>
            <a:r>
              <a:rPr lang="en-US" smtClean="0"/>
              <a:t>South Tower, Suite 600, 115 W. Washington Street</a:t>
            </a:r>
          </a:p>
          <a:p>
            <a:r>
              <a:rPr lang="en-US" smtClean="0"/>
              <a:t>Indianapolis, IN 46204</a:t>
            </a:r>
          </a:p>
          <a:p>
            <a:r>
              <a:rPr lang="en-US" smtClean="0"/>
              <a:t>http://www.doe.in.gov/safety</a:t>
            </a:r>
          </a:p>
          <a:p>
            <a:endParaRPr lang="en-US" dirty="0"/>
          </a:p>
        </p:txBody>
      </p:sp>
      <p:sp>
        <p:nvSpPr>
          <p:cNvPr id="6" name="Header Placeholder 5"/>
          <p:cNvSpPr>
            <a:spLocks noGrp="1"/>
          </p:cNvSpPr>
          <p:nvPr>
            <p:ph type="hdr" sz="quarter" idx="12"/>
          </p:nvPr>
        </p:nvSpPr>
        <p:spPr/>
        <p:txBody>
          <a:bodyPr/>
          <a:lstStyle/>
          <a:p>
            <a:r>
              <a:rPr lang="en-US" smtClean="0"/>
              <a:t>Indiana Department of Education </a:t>
            </a:r>
          </a:p>
          <a:p>
            <a:r>
              <a:rPr lang="en-US" smtClean="0"/>
              <a:t>Youth Gang Awareness</a:t>
            </a:r>
          </a:p>
          <a:p>
            <a:endParaRPr lang="en-US" dirty="0"/>
          </a:p>
        </p:txBody>
      </p:sp>
      <p:sp>
        <p:nvSpPr>
          <p:cNvPr id="7" name="Date Placeholder 6"/>
          <p:cNvSpPr>
            <a:spLocks noGrp="1"/>
          </p:cNvSpPr>
          <p:nvPr>
            <p:ph type="dt" idx="13"/>
          </p:nvPr>
        </p:nvSpPr>
        <p:spPr/>
        <p:txBody>
          <a:bodyPr/>
          <a:lstStyle/>
          <a:p>
            <a:r>
              <a:rPr lang="en-US" smtClean="0"/>
              <a:t>IDOE Teacher and Parent </a:t>
            </a:r>
          </a:p>
          <a:p>
            <a:r>
              <a:rPr lang="en-US" smtClean="0"/>
              <a:t>Gang Awareness Presentation</a:t>
            </a:r>
            <a:endParaRPr lang="en-US" dirty="0" smtClean="0"/>
          </a:p>
        </p:txBody>
      </p:sp>
    </p:spTree>
    <p:extLst>
      <p:ext uri="{BB962C8B-B14F-4D97-AF65-F5344CB8AC3E}">
        <p14:creationId xmlns:p14="http://schemas.microsoft.com/office/powerpoint/2010/main" val="20044613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1000"/>
              </a:spcBef>
              <a:spcAft>
                <a:spcPts val="1000"/>
              </a:spcAft>
            </a:pPr>
            <a:r>
              <a:rPr lang="en-US" sz="1200" i="1" dirty="0" smtClean="0"/>
              <a:t>U.S. Department of Justice Office of Juvenile Justice and Delinquency Prevention. (2013). Easy Access to the FBI’s Supplementary Homicide Reports (EZASHR)</a:t>
            </a:r>
          </a:p>
          <a:p>
            <a:pPr>
              <a:spcBef>
                <a:spcPts val="1000"/>
              </a:spcBef>
              <a:spcAft>
                <a:spcPts val="1000"/>
              </a:spcAft>
            </a:pPr>
            <a:r>
              <a:rPr lang="en-US" sz="1200" b="1" dirty="0" smtClean="0"/>
              <a:t>Firearms were used in three quarters of homicides by youth under age 18 in Indiana (76% between 2008 and 2013), </a:t>
            </a:r>
            <a:r>
              <a:rPr lang="en-US" sz="1200" dirty="0" smtClean="0"/>
              <a:t>followed by knives, personal (hands, fists, feet) and blunt objects.</a:t>
            </a:r>
            <a:r>
              <a:rPr lang="en-US" sz="1200" baseline="30000" dirty="0" smtClean="0"/>
              <a:t>*</a:t>
            </a:r>
            <a:endParaRPr lang="en-US" sz="1200" i="1" dirty="0" smtClean="0">
              <a:effectLst>
                <a:outerShdw blurRad="38100" dist="38100" dir="2700000" algn="tl">
                  <a:srgbClr val="000000">
                    <a:alpha val="43137"/>
                  </a:srgbClr>
                </a:outerShdw>
              </a:effectLst>
            </a:endParaRPr>
          </a:p>
          <a:p>
            <a:pPr marL="0" marR="0" indent="0" algn="l" defTabSz="914400" rtl="0" eaLnBrk="1" fontAlgn="auto" latinLnBrk="0" hangingPunct="1">
              <a:lnSpc>
                <a:spcPct val="100000"/>
              </a:lnSpc>
              <a:spcBef>
                <a:spcPts val="1000"/>
              </a:spcBef>
              <a:spcAft>
                <a:spcPts val="1000"/>
              </a:spcAft>
              <a:buClrTx/>
              <a:buSzTx/>
              <a:buFontTx/>
              <a:buNone/>
              <a:tabLst/>
              <a:defRPr/>
            </a:pPr>
            <a:r>
              <a:rPr lang="en-US" sz="1200" i="1" dirty="0" smtClean="0">
                <a:effectLst>
                  <a:outerShdw blurRad="38100" dist="38100" dir="2700000" algn="tl">
                    <a:srgbClr val="000000">
                      <a:alpha val="43137"/>
                    </a:srgbClr>
                  </a:outerShdw>
                </a:effectLst>
              </a:rPr>
              <a:t>Indiana Youth Institute Statistics as presented in the 2015 Indiana Kids Count Profile of Child Wellbeing</a:t>
            </a:r>
            <a:endParaRPr lang="en-US" sz="1200" baseline="30000" dirty="0" smtClean="0">
              <a:effectLst>
                <a:outerShdw blurRad="38100" dist="38100" dir="2700000" algn="tl">
                  <a:srgbClr val="000000">
                    <a:alpha val="43137"/>
                  </a:srgbClr>
                </a:outerShdw>
              </a:effectLst>
            </a:endParaRPr>
          </a:p>
          <a:p>
            <a:pPr>
              <a:spcBef>
                <a:spcPts val="1000"/>
              </a:spcBef>
              <a:spcAft>
                <a:spcPts val="1000"/>
              </a:spcAft>
            </a:pPr>
            <a:r>
              <a:rPr lang="en-US" sz="1200" b="1" dirty="0" smtClean="0"/>
              <a:t>7 in 10 kids have witnessed violence.</a:t>
            </a:r>
          </a:p>
          <a:p>
            <a:pPr>
              <a:lnSpc>
                <a:spcPct val="120000"/>
              </a:lnSpc>
              <a:spcBef>
                <a:spcPts val="1000"/>
              </a:spcBef>
              <a:spcAft>
                <a:spcPts val="1000"/>
              </a:spcAft>
            </a:pPr>
            <a:r>
              <a:rPr lang="en-US" sz="1200" b="1" dirty="0" smtClean="0"/>
              <a:t>29 percent of Indiana high school students were involved in a physical fight at least once in the past year.</a:t>
            </a:r>
          </a:p>
          <a:p>
            <a:pPr>
              <a:lnSpc>
                <a:spcPct val="120000"/>
              </a:lnSpc>
              <a:spcBef>
                <a:spcPts val="1000"/>
              </a:spcBef>
              <a:spcAft>
                <a:spcPts val="1000"/>
              </a:spcAft>
            </a:pPr>
            <a:r>
              <a:rPr lang="en-US" sz="1200" b="1" dirty="0" smtClean="0"/>
              <a:t>Youth who have had contact with the Indiana juvenile justice system have higher mortality rates than the general population, regardless of sex or race</a:t>
            </a:r>
          </a:p>
          <a:p>
            <a:endParaRPr lang="en-US" dirty="0"/>
          </a:p>
        </p:txBody>
      </p:sp>
      <p:sp>
        <p:nvSpPr>
          <p:cNvPr id="4" name="Slide Number Placeholder 3"/>
          <p:cNvSpPr>
            <a:spLocks noGrp="1"/>
          </p:cNvSpPr>
          <p:nvPr>
            <p:ph type="sldNum" sz="quarter" idx="10"/>
          </p:nvPr>
        </p:nvSpPr>
        <p:spPr/>
        <p:txBody>
          <a:bodyPr/>
          <a:lstStyle/>
          <a:p>
            <a:fld id="{4AB5A411-8563-417E-BCC7-553767796B64}" type="slidenum">
              <a:rPr lang="en-US" smtClean="0"/>
              <a:t>4</a:t>
            </a:fld>
            <a:endParaRPr lang="en-US" dirty="0"/>
          </a:p>
        </p:txBody>
      </p:sp>
      <p:sp>
        <p:nvSpPr>
          <p:cNvPr id="5" name="Footer Placeholder 4"/>
          <p:cNvSpPr>
            <a:spLocks noGrp="1"/>
          </p:cNvSpPr>
          <p:nvPr>
            <p:ph type="ftr" sz="quarter" idx="11"/>
          </p:nvPr>
        </p:nvSpPr>
        <p:spPr/>
        <p:txBody>
          <a:bodyPr/>
          <a:lstStyle/>
          <a:p>
            <a:r>
              <a:rPr lang="en-US" smtClean="0"/>
              <a:t>I</a:t>
            </a:r>
          </a:p>
          <a:p>
            <a:r>
              <a:rPr lang="en-US" smtClean="0"/>
              <a:t>IDOE School Building Physical Security and Safety</a:t>
            </a:r>
          </a:p>
          <a:p>
            <a:r>
              <a:rPr lang="en-US" smtClean="0"/>
              <a:t>South Tower, Suite 600, 115 W. Washington Street</a:t>
            </a:r>
          </a:p>
          <a:p>
            <a:r>
              <a:rPr lang="en-US" smtClean="0"/>
              <a:t>Indianapolis, IN 46204</a:t>
            </a:r>
          </a:p>
          <a:p>
            <a:r>
              <a:rPr lang="en-US" smtClean="0"/>
              <a:t>http://www.doe.in.gov/safety</a:t>
            </a:r>
          </a:p>
          <a:p>
            <a:endParaRPr lang="en-US" dirty="0"/>
          </a:p>
        </p:txBody>
      </p:sp>
      <p:sp>
        <p:nvSpPr>
          <p:cNvPr id="6" name="Header Placeholder 5"/>
          <p:cNvSpPr>
            <a:spLocks noGrp="1"/>
          </p:cNvSpPr>
          <p:nvPr>
            <p:ph type="hdr" sz="quarter" idx="12"/>
          </p:nvPr>
        </p:nvSpPr>
        <p:spPr/>
        <p:txBody>
          <a:bodyPr/>
          <a:lstStyle/>
          <a:p>
            <a:r>
              <a:rPr lang="en-US" smtClean="0"/>
              <a:t>Indiana Department of Education </a:t>
            </a:r>
          </a:p>
          <a:p>
            <a:r>
              <a:rPr lang="en-US" smtClean="0"/>
              <a:t>Youth Gang Awareness</a:t>
            </a:r>
          </a:p>
          <a:p>
            <a:endParaRPr lang="en-US" dirty="0"/>
          </a:p>
        </p:txBody>
      </p:sp>
      <p:sp>
        <p:nvSpPr>
          <p:cNvPr id="7" name="Date Placeholder 6"/>
          <p:cNvSpPr>
            <a:spLocks noGrp="1"/>
          </p:cNvSpPr>
          <p:nvPr>
            <p:ph type="dt" idx="13"/>
          </p:nvPr>
        </p:nvSpPr>
        <p:spPr/>
        <p:txBody>
          <a:bodyPr/>
          <a:lstStyle/>
          <a:p>
            <a:r>
              <a:rPr lang="en-US" smtClean="0"/>
              <a:t>IDOE Teacher and Parent </a:t>
            </a:r>
          </a:p>
          <a:p>
            <a:r>
              <a:rPr lang="en-US" smtClean="0"/>
              <a:t>Gang Awareness Presentation</a:t>
            </a:r>
            <a:endParaRPr lang="en-US" dirty="0" smtClean="0"/>
          </a:p>
        </p:txBody>
      </p:sp>
    </p:spTree>
    <p:extLst>
      <p:ext uri="{BB962C8B-B14F-4D97-AF65-F5344CB8AC3E}">
        <p14:creationId xmlns:p14="http://schemas.microsoft.com/office/powerpoint/2010/main" val="28990519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57200" y="4343400"/>
            <a:ext cx="5867400" cy="4114800"/>
          </a:xfrm>
        </p:spPr>
        <p:txBody>
          <a:bodyPr/>
          <a:lstStyle/>
          <a:p>
            <a:r>
              <a:rPr lang="en-US" b="1" dirty="0" smtClean="0"/>
              <a:t>How Gangs Affect A School</a:t>
            </a:r>
          </a:p>
          <a:p>
            <a:pPr marL="171450" indent="-171450">
              <a:buFont typeface="Arial" panose="020B0604020202020204" pitchFamily="34" charset="0"/>
              <a:buChar char="•"/>
            </a:pPr>
            <a:r>
              <a:rPr lang="en-US" dirty="0" smtClean="0"/>
              <a:t>More violence at school</a:t>
            </a:r>
          </a:p>
          <a:p>
            <a:pPr marL="171450" indent="-171450">
              <a:buFont typeface="Arial" panose="020B0604020202020204" pitchFamily="34" charset="0"/>
              <a:buChar char="•"/>
            </a:pPr>
            <a:r>
              <a:rPr lang="en-US" dirty="0" smtClean="0"/>
              <a:t>More guns at school</a:t>
            </a:r>
          </a:p>
          <a:p>
            <a:pPr marL="171450" indent="-171450">
              <a:buFont typeface="Arial" panose="020B0604020202020204" pitchFamily="34" charset="0"/>
              <a:buChar char="•"/>
            </a:pPr>
            <a:r>
              <a:rPr lang="en-US" dirty="0" smtClean="0"/>
              <a:t>Increase of drugs on campus</a:t>
            </a:r>
          </a:p>
          <a:p>
            <a:pPr marL="171450" indent="-171450">
              <a:buFont typeface="Arial" panose="020B0604020202020204" pitchFamily="34" charset="0"/>
              <a:buChar char="•"/>
            </a:pPr>
            <a:r>
              <a:rPr lang="en-US" dirty="0" smtClean="0"/>
              <a:t>Class disruptions, taking learning time away while teachers have to deal with behavior issues</a:t>
            </a:r>
          </a:p>
          <a:p>
            <a:pPr marL="171450" indent="-171450">
              <a:buFont typeface="Arial" panose="020B0604020202020204" pitchFamily="34" charset="0"/>
              <a:buChar char="•"/>
            </a:pPr>
            <a:r>
              <a:rPr lang="en-US" dirty="0" smtClean="0"/>
              <a:t>Lower attendance</a:t>
            </a:r>
          </a:p>
          <a:p>
            <a:pPr marL="171450" indent="-171450">
              <a:buFont typeface="Arial" panose="020B0604020202020204" pitchFamily="34" charset="0"/>
              <a:buChar char="•"/>
            </a:pPr>
            <a:r>
              <a:rPr lang="en-US" dirty="0" smtClean="0"/>
              <a:t>Higher dropout rate</a:t>
            </a:r>
          </a:p>
          <a:p>
            <a:pPr marL="171450" indent="-171450">
              <a:buFont typeface="Arial" panose="020B0604020202020204" pitchFamily="34" charset="0"/>
              <a:buChar char="•"/>
            </a:pPr>
            <a:r>
              <a:rPr lang="en-US" dirty="0" smtClean="0"/>
              <a:t>Increased workload on teachers, school resource officers, other school staff, law enforcement, judicial system</a:t>
            </a:r>
          </a:p>
          <a:p>
            <a:pPr marL="171450" indent="-171450">
              <a:buFont typeface="Arial" panose="020B0604020202020204" pitchFamily="34" charset="0"/>
              <a:buChar char="•"/>
            </a:pPr>
            <a:endParaRPr lang="en-US" sz="1000" dirty="0">
              <a:latin typeface="Tw Cen MT" panose="020B0602020104020603" pitchFamily="34" charset="0"/>
            </a:endParaRPr>
          </a:p>
        </p:txBody>
      </p:sp>
      <p:sp>
        <p:nvSpPr>
          <p:cNvPr id="4" name="Slide Number Placeholder 3"/>
          <p:cNvSpPr>
            <a:spLocks noGrp="1"/>
          </p:cNvSpPr>
          <p:nvPr>
            <p:ph type="sldNum" sz="quarter" idx="10"/>
          </p:nvPr>
        </p:nvSpPr>
        <p:spPr/>
        <p:txBody>
          <a:bodyPr/>
          <a:lstStyle/>
          <a:p>
            <a:fld id="{4AB5A411-8563-417E-BCC7-553767796B64}" type="slidenum">
              <a:rPr lang="en-US" smtClean="0"/>
              <a:t>5</a:t>
            </a:fld>
            <a:endParaRPr lang="en-US" dirty="0"/>
          </a:p>
        </p:txBody>
      </p:sp>
      <p:sp>
        <p:nvSpPr>
          <p:cNvPr id="5" name="Footer Placeholder 4"/>
          <p:cNvSpPr>
            <a:spLocks noGrp="1"/>
          </p:cNvSpPr>
          <p:nvPr>
            <p:ph type="ftr" sz="quarter" idx="11"/>
          </p:nvPr>
        </p:nvSpPr>
        <p:spPr/>
        <p:txBody>
          <a:bodyPr/>
          <a:lstStyle/>
          <a:p>
            <a:r>
              <a:rPr lang="en-US" smtClean="0"/>
              <a:t>I</a:t>
            </a:r>
          </a:p>
          <a:p>
            <a:r>
              <a:rPr lang="en-US" smtClean="0"/>
              <a:t>IDOE School Building Physical Security and Safety</a:t>
            </a:r>
          </a:p>
          <a:p>
            <a:r>
              <a:rPr lang="en-US" smtClean="0"/>
              <a:t>South Tower, Suite 600, 115 W. Washington Street</a:t>
            </a:r>
          </a:p>
          <a:p>
            <a:r>
              <a:rPr lang="en-US" smtClean="0"/>
              <a:t>Indianapolis, IN 46204</a:t>
            </a:r>
          </a:p>
          <a:p>
            <a:r>
              <a:rPr lang="en-US" smtClean="0"/>
              <a:t>http://www.doe.in.gov/safety</a:t>
            </a:r>
          </a:p>
          <a:p>
            <a:endParaRPr lang="en-US" dirty="0"/>
          </a:p>
        </p:txBody>
      </p:sp>
      <p:sp>
        <p:nvSpPr>
          <p:cNvPr id="6" name="Header Placeholder 5"/>
          <p:cNvSpPr>
            <a:spLocks noGrp="1"/>
          </p:cNvSpPr>
          <p:nvPr>
            <p:ph type="hdr" sz="quarter" idx="12"/>
          </p:nvPr>
        </p:nvSpPr>
        <p:spPr/>
        <p:txBody>
          <a:bodyPr/>
          <a:lstStyle/>
          <a:p>
            <a:r>
              <a:rPr lang="en-US" smtClean="0"/>
              <a:t>Indiana Department of Education </a:t>
            </a:r>
          </a:p>
          <a:p>
            <a:r>
              <a:rPr lang="en-US" smtClean="0"/>
              <a:t>Youth Gang Awareness</a:t>
            </a:r>
          </a:p>
          <a:p>
            <a:endParaRPr lang="en-US" dirty="0"/>
          </a:p>
        </p:txBody>
      </p:sp>
      <p:sp>
        <p:nvSpPr>
          <p:cNvPr id="7" name="Date Placeholder 6"/>
          <p:cNvSpPr>
            <a:spLocks noGrp="1"/>
          </p:cNvSpPr>
          <p:nvPr>
            <p:ph type="dt" idx="13"/>
          </p:nvPr>
        </p:nvSpPr>
        <p:spPr/>
        <p:txBody>
          <a:bodyPr/>
          <a:lstStyle/>
          <a:p>
            <a:r>
              <a:rPr lang="en-US" smtClean="0"/>
              <a:t>IDOE Teacher and Parent </a:t>
            </a:r>
          </a:p>
          <a:p>
            <a:r>
              <a:rPr lang="en-US" smtClean="0"/>
              <a:t>Gang Awareness Presentation</a:t>
            </a:r>
            <a:endParaRPr lang="en-US" dirty="0" smtClean="0"/>
          </a:p>
        </p:txBody>
      </p:sp>
    </p:spTree>
    <p:extLst>
      <p:ext uri="{BB962C8B-B14F-4D97-AF65-F5344CB8AC3E}">
        <p14:creationId xmlns:p14="http://schemas.microsoft.com/office/powerpoint/2010/main" val="29519158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School Risk Factors Associated with Gang Involvement</a:t>
            </a:r>
          </a:p>
          <a:p>
            <a:pPr marL="171450" indent="-171450">
              <a:spcAft>
                <a:spcPts val="300"/>
              </a:spcAft>
              <a:buFont typeface="Arial" panose="020B0604020202020204" pitchFamily="34" charset="0"/>
              <a:buChar char="•"/>
            </a:pPr>
            <a:r>
              <a:rPr lang="en-US" dirty="0" smtClean="0"/>
              <a:t>Poor school performance</a:t>
            </a:r>
          </a:p>
          <a:p>
            <a:pPr marL="171450" indent="-171450">
              <a:spcAft>
                <a:spcPts val="300"/>
              </a:spcAft>
              <a:buFont typeface="Arial" panose="020B0604020202020204" pitchFamily="34" charset="0"/>
              <a:buChar char="•"/>
            </a:pPr>
            <a:r>
              <a:rPr lang="en-US" dirty="0" smtClean="0"/>
              <a:t>Low educational aspirations</a:t>
            </a:r>
          </a:p>
          <a:p>
            <a:pPr marL="171450" indent="-171450">
              <a:spcAft>
                <a:spcPts val="300"/>
              </a:spcAft>
              <a:buFont typeface="Arial" panose="020B0604020202020204" pitchFamily="34" charset="0"/>
              <a:buChar char="•"/>
            </a:pPr>
            <a:r>
              <a:rPr lang="en-US" dirty="0" smtClean="0"/>
              <a:t>Negative labelling by teachers</a:t>
            </a:r>
          </a:p>
          <a:p>
            <a:pPr marL="171450" indent="-171450">
              <a:spcAft>
                <a:spcPts val="300"/>
              </a:spcAft>
              <a:buFont typeface="Arial" panose="020B0604020202020204" pitchFamily="34" charset="0"/>
              <a:buChar char="•"/>
            </a:pPr>
            <a:r>
              <a:rPr lang="en-US" dirty="0" smtClean="0"/>
              <a:t>High levels of anti-social behavior</a:t>
            </a:r>
          </a:p>
          <a:p>
            <a:pPr marL="171450" indent="-171450">
              <a:spcAft>
                <a:spcPts val="300"/>
              </a:spcAft>
              <a:buFont typeface="Arial" panose="020B0604020202020204" pitchFamily="34" charset="0"/>
              <a:buChar char="•"/>
            </a:pPr>
            <a:r>
              <a:rPr lang="en-US" dirty="0" smtClean="0"/>
              <a:t>Few teacher role models</a:t>
            </a:r>
          </a:p>
          <a:p>
            <a:pPr marL="171450" indent="-171450">
              <a:spcAft>
                <a:spcPts val="300"/>
              </a:spcAft>
              <a:buFont typeface="Arial" panose="020B0604020202020204" pitchFamily="34" charset="0"/>
              <a:buChar char="•"/>
            </a:pPr>
            <a:r>
              <a:rPr lang="en-US" dirty="0" smtClean="0"/>
              <a:t>Educational frustration</a:t>
            </a:r>
          </a:p>
          <a:p>
            <a:pPr marL="171450" indent="-171450">
              <a:spcAft>
                <a:spcPts val="300"/>
              </a:spcAft>
              <a:buFont typeface="Arial" panose="020B0604020202020204" pitchFamily="34" charset="0"/>
              <a:buChar char="•"/>
            </a:pPr>
            <a:r>
              <a:rPr lang="en-US" dirty="0" smtClean="0"/>
              <a:t>Low attachment to school</a:t>
            </a:r>
          </a:p>
          <a:p>
            <a:pPr marL="171450" indent="-171450">
              <a:spcAft>
                <a:spcPts val="300"/>
              </a:spcAft>
              <a:buFont typeface="Arial" panose="020B0604020202020204" pitchFamily="34" charset="0"/>
              <a:buChar char="•"/>
            </a:pPr>
            <a:r>
              <a:rPr lang="en-US" dirty="0" smtClean="0"/>
              <a:t>Learning difficulties</a:t>
            </a:r>
          </a:p>
          <a:p>
            <a:pPr marL="171450" indent="-171450">
              <a:spcAft>
                <a:spcPts val="300"/>
              </a:spcAft>
              <a:buFont typeface="Arial" panose="020B0604020202020204" pitchFamily="34" charset="0"/>
              <a:buChar char="•"/>
            </a:pPr>
            <a:r>
              <a:rPr lang="en-US" dirty="0" smtClean="0"/>
              <a:t>Low involvement in extracurricular activities</a:t>
            </a:r>
          </a:p>
          <a:p>
            <a:endParaRPr lang="en-US" dirty="0"/>
          </a:p>
        </p:txBody>
      </p:sp>
      <p:sp>
        <p:nvSpPr>
          <p:cNvPr id="4" name="Slide Number Placeholder 3"/>
          <p:cNvSpPr>
            <a:spLocks noGrp="1"/>
          </p:cNvSpPr>
          <p:nvPr>
            <p:ph type="sldNum" sz="quarter" idx="10"/>
          </p:nvPr>
        </p:nvSpPr>
        <p:spPr/>
        <p:txBody>
          <a:bodyPr/>
          <a:lstStyle/>
          <a:p>
            <a:fld id="{4AB5A411-8563-417E-BCC7-553767796B64}" type="slidenum">
              <a:rPr lang="en-US" smtClean="0"/>
              <a:t>6</a:t>
            </a:fld>
            <a:endParaRPr lang="en-US" dirty="0"/>
          </a:p>
        </p:txBody>
      </p:sp>
      <p:sp>
        <p:nvSpPr>
          <p:cNvPr id="5" name="Footer Placeholder 4"/>
          <p:cNvSpPr>
            <a:spLocks noGrp="1"/>
          </p:cNvSpPr>
          <p:nvPr>
            <p:ph type="ftr" sz="quarter" idx="11"/>
          </p:nvPr>
        </p:nvSpPr>
        <p:spPr/>
        <p:txBody>
          <a:bodyPr/>
          <a:lstStyle/>
          <a:p>
            <a:r>
              <a:rPr lang="en-US" smtClean="0"/>
              <a:t>I</a:t>
            </a:r>
          </a:p>
          <a:p>
            <a:r>
              <a:rPr lang="en-US" smtClean="0"/>
              <a:t>IDOE School Building Physical Security and Safety</a:t>
            </a:r>
          </a:p>
          <a:p>
            <a:r>
              <a:rPr lang="en-US" smtClean="0"/>
              <a:t>South Tower, Suite 600, 115 W. Washington Street</a:t>
            </a:r>
          </a:p>
          <a:p>
            <a:r>
              <a:rPr lang="en-US" smtClean="0"/>
              <a:t>Indianapolis, IN 46204</a:t>
            </a:r>
          </a:p>
          <a:p>
            <a:r>
              <a:rPr lang="en-US" smtClean="0"/>
              <a:t>http://www.doe.in.gov/safety</a:t>
            </a:r>
          </a:p>
          <a:p>
            <a:endParaRPr lang="en-US" dirty="0"/>
          </a:p>
        </p:txBody>
      </p:sp>
      <p:sp>
        <p:nvSpPr>
          <p:cNvPr id="6" name="Header Placeholder 5"/>
          <p:cNvSpPr>
            <a:spLocks noGrp="1"/>
          </p:cNvSpPr>
          <p:nvPr>
            <p:ph type="hdr" sz="quarter" idx="12"/>
          </p:nvPr>
        </p:nvSpPr>
        <p:spPr/>
        <p:txBody>
          <a:bodyPr/>
          <a:lstStyle/>
          <a:p>
            <a:r>
              <a:rPr lang="en-US" smtClean="0"/>
              <a:t>Indiana Department of Education </a:t>
            </a:r>
          </a:p>
          <a:p>
            <a:r>
              <a:rPr lang="en-US" smtClean="0"/>
              <a:t>Youth Gang Awareness</a:t>
            </a:r>
          </a:p>
          <a:p>
            <a:endParaRPr lang="en-US" dirty="0"/>
          </a:p>
        </p:txBody>
      </p:sp>
      <p:sp>
        <p:nvSpPr>
          <p:cNvPr id="7" name="Date Placeholder 6"/>
          <p:cNvSpPr>
            <a:spLocks noGrp="1"/>
          </p:cNvSpPr>
          <p:nvPr>
            <p:ph type="dt" idx="13"/>
          </p:nvPr>
        </p:nvSpPr>
        <p:spPr/>
        <p:txBody>
          <a:bodyPr/>
          <a:lstStyle/>
          <a:p>
            <a:r>
              <a:rPr lang="en-US" smtClean="0"/>
              <a:t>IDOE Teacher and Parent </a:t>
            </a:r>
          </a:p>
          <a:p>
            <a:r>
              <a:rPr lang="en-US" smtClean="0"/>
              <a:t>Gang Awareness Presentation</a:t>
            </a:r>
            <a:endParaRPr lang="en-US" dirty="0" smtClean="0"/>
          </a:p>
        </p:txBody>
      </p:sp>
    </p:spTree>
    <p:extLst>
      <p:ext uri="{BB962C8B-B14F-4D97-AF65-F5344CB8AC3E}">
        <p14:creationId xmlns:p14="http://schemas.microsoft.com/office/powerpoint/2010/main" val="7849990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cap="all" dirty="0" smtClean="0">
                <a:effectLst/>
              </a:rPr>
              <a:t>Examples of gang-related behavior in schools may include, but are not limited to:</a:t>
            </a:r>
          </a:p>
          <a:p>
            <a:pPr marL="171450" indent="-171450">
              <a:spcBef>
                <a:spcPts val="1000"/>
              </a:spcBef>
              <a:spcAft>
                <a:spcPts val="1000"/>
              </a:spcAft>
              <a:buFont typeface="Arial" panose="020B0604020202020204" pitchFamily="34" charset="0"/>
              <a:buChar char="•"/>
            </a:pPr>
            <a:r>
              <a:rPr lang="en-US" dirty="0" smtClean="0"/>
              <a:t>The use of certain hand signals or gestures that may, in any way, be linked to a gang or gang-related activity or behavior.</a:t>
            </a:r>
          </a:p>
          <a:p>
            <a:pPr marL="171450" indent="-171450">
              <a:spcBef>
                <a:spcPts val="1000"/>
              </a:spcBef>
              <a:spcAft>
                <a:spcPts val="1000"/>
              </a:spcAft>
              <a:buFont typeface="Arial" panose="020B0604020202020204" pitchFamily="34" charset="0"/>
              <a:buChar char="•"/>
            </a:pPr>
            <a:r>
              <a:rPr lang="en-US" dirty="0" smtClean="0"/>
              <a:t>Graffiti that may, in any way, be linked to a gang or gang-related activity or behavior.</a:t>
            </a:r>
          </a:p>
          <a:p>
            <a:pPr marL="171450" indent="-171450">
              <a:spcBef>
                <a:spcPts val="1000"/>
              </a:spcBef>
              <a:spcAft>
                <a:spcPts val="1000"/>
              </a:spcAft>
              <a:buFont typeface="Arial" panose="020B0604020202020204" pitchFamily="34" charset="0"/>
              <a:buChar char="•"/>
            </a:pPr>
            <a:r>
              <a:rPr lang="en-US" dirty="0" smtClean="0"/>
              <a:t>Identifying oneself as a member of a gang.</a:t>
            </a:r>
          </a:p>
          <a:p>
            <a:pPr marL="171450" indent="-171450">
              <a:spcBef>
                <a:spcPts val="1000"/>
              </a:spcBef>
              <a:spcAft>
                <a:spcPts val="1000"/>
              </a:spcAft>
              <a:buFont typeface="Arial" panose="020B0604020202020204" pitchFamily="34" charset="0"/>
              <a:buChar char="•"/>
            </a:pPr>
            <a:r>
              <a:rPr lang="en-US" dirty="0" smtClean="0"/>
              <a:t>Recruiting or soliciting membership in a gang or gang-related organization.</a:t>
            </a:r>
          </a:p>
          <a:p>
            <a:endParaRPr lang="en-US" b="1" dirty="0"/>
          </a:p>
        </p:txBody>
      </p:sp>
      <p:sp>
        <p:nvSpPr>
          <p:cNvPr id="4" name="Slide Number Placeholder 3"/>
          <p:cNvSpPr>
            <a:spLocks noGrp="1"/>
          </p:cNvSpPr>
          <p:nvPr>
            <p:ph type="sldNum" sz="quarter" idx="10"/>
          </p:nvPr>
        </p:nvSpPr>
        <p:spPr/>
        <p:txBody>
          <a:bodyPr/>
          <a:lstStyle/>
          <a:p>
            <a:fld id="{4AB5A411-8563-417E-BCC7-553767796B64}" type="slidenum">
              <a:rPr lang="en-US" smtClean="0"/>
              <a:t>7</a:t>
            </a:fld>
            <a:endParaRPr lang="en-US" dirty="0"/>
          </a:p>
        </p:txBody>
      </p:sp>
      <p:sp>
        <p:nvSpPr>
          <p:cNvPr id="5" name="Footer Placeholder 4"/>
          <p:cNvSpPr>
            <a:spLocks noGrp="1"/>
          </p:cNvSpPr>
          <p:nvPr>
            <p:ph type="ftr" sz="quarter" idx="11"/>
          </p:nvPr>
        </p:nvSpPr>
        <p:spPr/>
        <p:txBody>
          <a:bodyPr/>
          <a:lstStyle/>
          <a:p>
            <a:r>
              <a:rPr lang="en-US" smtClean="0"/>
              <a:t>I</a:t>
            </a:r>
          </a:p>
          <a:p>
            <a:r>
              <a:rPr lang="en-US" smtClean="0"/>
              <a:t>IDOE School Building Physical Security and Safety</a:t>
            </a:r>
          </a:p>
          <a:p>
            <a:r>
              <a:rPr lang="en-US" smtClean="0"/>
              <a:t>South Tower, Suite 600, 115 W. Washington Street</a:t>
            </a:r>
          </a:p>
          <a:p>
            <a:r>
              <a:rPr lang="en-US" smtClean="0"/>
              <a:t>Indianapolis, IN 46204</a:t>
            </a:r>
          </a:p>
          <a:p>
            <a:r>
              <a:rPr lang="en-US" smtClean="0"/>
              <a:t>http://www.doe.in.gov/safety</a:t>
            </a:r>
          </a:p>
          <a:p>
            <a:endParaRPr lang="en-US" dirty="0"/>
          </a:p>
        </p:txBody>
      </p:sp>
      <p:sp>
        <p:nvSpPr>
          <p:cNvPr id="6" name="Header Placeholder 5"/>
          <p:cNvSpPr>
            <a:spLocks noGrp="1"/>
          </p:cNvSpPr>
          <p:nvPr>
            <p:ph type="hdr" sz="quarter" idx="12"/>
          </p:nvPr>
        </p:nvSpPr>
        <p:spPr/>
        <p:txBody>
          <a:bodyPr/>
          <a:lstStyle/>
          <a:p>
            <a:r>
              <a:rPr lang="en-US" smtClean="0"/>
              <a:t>Indiana Department of Education </a:t>
            </a:r>
          </a:p>
          <a:p>
            <a:r>
              <a:rPr lang="en-US" smtClean="0"/>
              <a:t>Youth Gang Awareness</a:t>
            </a:r>
          </a:p>
          <a:p>
            <a:endParaRPr lang="en-US" dirty="0"/>
          </a:p>
        </p:txBody>
      </p:sp>
      <p:sp>
        <p:nvSpPr>
          <p:cNvPr id="7" name="Date Placeholder 6"/>
          <p:cNvSpPr>
            <a:spLocks noGrp="1"/>
          </p:cNvSpPr>
          <p:nvPr>
            <p:ph type="dt" idx="13"/>
          </p:nvPr>
        </p:nvSpPr>
        <p:spPr/>
        <p:txBody>
          <a:bodyPr/>
          <a:lstStyle/>
          <a:p>
            <a:r>
              <a:rPr lang="en-US" smtClean="0"/>
              <a:t>IDOE Teacher and Parent </a:t>
            </a:r>
          </a:p>
          <a:p>
            <a:r>
              <a:rPr lang="en-US" smtClean="0"/>
              <a:t>Gang Awareness Presentation</a:t>
            </a:r>
            <a:endParaRPr lang="en-US" dirty="0" smtClean="0"/>
          </a:p>
        </p:txBody>
      </p:sp>
    </p:spTree>
    <p:extLst>
      <p:ext uri="{BB962C8B-B14F-4D97-AF65-F5344CB8AC3E}">
        <p14:creationId xmlns:p14="http://schemas.microsoft.com/office/powerpoint/2010/main" val="17620325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cap="all" dirty="0" smtClean="0"/>
              <a:t>Examples of gang-related behavior in schools may include, but are not limited to:</a:t>
            </a:r>
          </a:p>
          <a:p>
            <a:r>
              <a:rPr lang="en-US" dirty="0" smtClean="0"/>
              <a:t>Presence of any apparel, jewelry, accessory or manner of grooming which, by virtue of its color, arrangement, trademark, symbol, or any other attribute indicates or implies gang membership or affiliation with such a group.</a:t>
            </a:r>
          </a:p>
          <a:p>
            <a:endParaRPr lang="en-US" dirty="0" smtClean="0"/>
          </a:p>
          <a:p>
            <a:r>
              <a:rPr lang="en-US" dirty="0" smtClean="0"/>
              <a:t>Initiation, hazing, intimidation, and/or related activities of such group affiliations that are likely to cause bodily danger, physical harm, or personal degradation or disgrace resulting in physical or mental harm to students or staff.</a:t>
            </a:r>
          </a:p>
          <a:p>
            <a:endParaRPr lang="en-US" dirty="0" smtClean="0"/>
          </a:p>
        </p:txBody>
      </p:sp>
      <p:sp>
        <p:nvSpPr>
          <p:cNvPr id="4" name="Slide Number Placeholder 3"/>
          <p:cNvSpPr>
            <a:spLocks noGrp="1"/>
          </p:cNvSpPr>
          <p:nvPr>
            <p:ph type="sldNum" sz="quarter" idx="10"/>
          </p:nvPr>
        </p:nvSpPr>
        <p:spPr/>
        <p:txBody>
          <a:bodyPr/>
          <a:lstStyle/>
          <a:p>
            <a:fld id="{4AB5A411-8563-417E-BCC7-553767796B64}" type="slidenum">
              <a:rPr lang="en-US" smtClean="0"/>
              <a:t>8</a:t>
            </a:fld>
            <a:endParaRPr lang="en-US" dirty="0"/>
          </a:p>
        </p:txBody>
      </p:sp>
      <p:sp>
        <p:nvSpPr>
          <p:cNvPr id="5" name="Footer Placeholder 4"/>
          <p:cNvSpPr>
            <a:spLocks noGrp="1"/>
          </p:cNvSpPr>
          <p:nvPr>
            <p:ph type="ftr" sz="quarter" idx="11"/>
          </p:nvPr>
        </p:nvSpPr>
        <p:spPr/>
        <p:txBody>
          <a:bodyPr/>
          <a:lstStyle/>
          <a:p>
            <a:r>
              <a:rPr lang="en-US" smtClean="0"/>
              <a:t>I</a:t>
            </a:r>
          </a:p>
          <a:p>
            <a:r>
              <a:rPr lang="en-US" smtClean="0"/>
              <a:t>IDOE School Building Physical Security and Safety</a:t>
            </a:r>
          </a:p>
          <a:p>
            <a:r>
              <a:rPr lang="en-US" smtClean="0"/>
              <a:t>South Tower, Suite 600, 115 W. Washington Street</a:t>
            </a:r>
          </a:p>
          <a:p>
            <a:r>
              <a:rPr lang="en-US" smtClean="0"/>
              <a:t>Indianapolis, IN 46204</a:t>
            </a:r>
          </a:p>
          <a:p>
            <a:r>
              <a:rPr lang="en-US" smtClean="0"/>
              <a:t>http://www.doe.in.gov/safety</a:t>
            </a:r>
          </a:p>
          <a:p>
            <a:endParaRPr lang="en-US" dirty="0"/>
          </a:p>
        </p:txBody>
      </p:sp>
      <p:sp>
        <p:nvSpPr>
          <p:cNvPr id="6" name="Header Placeholder 5"/>
          <p:cNvSpPr>
            <a:spLocks noGrp="1"/>
          </p:cNvSpPr>
          <p:nvPr>
            <p:ph type="hdr" sz="quarter" idx="12"/>
          </p:nvPr>
        </p:nvSpPr>
        <p:spPr/>
        <p:txBody>
          <a:bodyPr/>
          <a:lstStyle/>
          <a:p>
            <a:r>
              <a:rPr lang="en-US" smtClean="0"/>
              <a:t>Indiana Department of Education </a:t>
            </a:r>
          </a:p>
          <a:p>
            <a:r>
              <a:rPr lang="en-US" smtClean="0"/>
              <a:t>Youth Gang Awareness</a:t>
            </a:r>
          </a:p>
          <a:p>
            <a:endParaRPr lang="en-US" dirty="0"/>
          </a:p>
        </p:txBody>
      </p:sp>
      <p:sp>
        <p:nvSpPr>
          <p:cNvPr id="7" name="Date Placeholder 6"/>
          <p:cNvSpPr>
            <a:spLocks noGrp="1"/>
          </p:cNvSpPr>
          <p:nvPr>
            <p:ph type="dt" idx="13"/>
          </p:nvPr>
        </p:nvSpPr>
        <p:spPr/>
        <p:txBody>
          <a:bodyPr/>
          <a:lstStyle/>
          <a:p>
            <a:r>
              <a:rPr lang="en-US" smtClean="0"/>
              <a:t>IDOE Teacher and Parent </a:t>
            </a:r>
          </a:p>
          <a:p>
            <a:r>
              <a:rPr lang="en-US" smtClean="0"/>
              <a:t>Gang Awareness Presentation</a:t>
            </a:r>
            <a:endParaRPr lang="en-US" dirty="0" smtClean="0"/>
          </a:p>
        </p:txBody>
      </p:sp>
    </p:spTree>
    <p:extLst>
      <p:ext uri="{BB962C8B-B14F-4D97-AF65-F5344CB8AC3E}">
        <p14:creationId xmlns:p14="http://schemas.microsoft.com/office/powerpoint/2010/main" val="24551439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cap="all" dirty="0" smtClean="0"/>
              <a:t>Examples of gang-related behavior in schools may include, but are not limited to:</a:t>
            </a:r>
          </a:p>
          <a:p>
            <a:pPr marL="171450" indent="-171450">
              <a:buFont typeface="Arial" panose="020B0604020202020204" pitchFamily="34" charset="0"/>
              <a:buChar char="•"/>
            </a:pPr>
            <a:r>
              <a:rPr lang="en-US" dirty="0" smtClean="0"/>
              <a:t>Threatening to commit, or actually committing, any crime with the purpose of terrorizing another, causing the evacuation of a school system facility or school bus, causing disruption to the orderly operation at any school system facility, or acting in reckless disregard of the risk of causing such terror or disruption.</a:t>
            </a:r>
          </a:p>
          <a:p>
            <a:endParaRPr lang="en-US" dirty="0" smtClean="0"/>
          </a:p>
          <a:p>
            <a:pPr marL="171450" indent="-171450">
              <a:buFont typeface="Arial" panose="020B0604020202020204" pitchFamily="34" charset="0"/>
              <a:buChar char="•"/>
            </a:pPr>
            <a:r>
              <a:rPr lang="en-US" dirty="0" smtClean="0"/>
              <a:t>Using, employing, or relying upon gang membership or affiliation to threaten, intimidate, or to harass students and/or staff.</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4AB5A411-8563-417E-BCC7-553767796B64}" type="slidenum">
              <a:rPr lang="en-US" smtClean="0"/>
              <a:t>9</a:t>
            </a:fld>
            <a:endParaRPr lang="en-US" dirty="0"/>
          </a:p>
        </p:txBody>
      </p:sp>
      <p:sp>
        <p:nvSpPr>
          <p:cNvPr id="5" name="Footer Placeholder 4"/>
          <p:cNvSpPr>
            <a:spLocks noGrp="1"/>
          </p:cNvSpPr>
          <p:nvPr>
            <p:ph type="ftr" sz="quarter" idx="11"/>
          </p:nvPr>
        </p:nvSpPr>
        <p:spPr/>
        <p:txBody>
          <a:bodyPr/>
          <a:lstStyle/>
          <a:p>
            <a:r>
              <a:rPr lang="en-US" smtClean="0"/>
              <a:t>I</a:t>
            </a:r>
          </a:p>
          <a:p>
            <a:r>
              <a:rPr lang="en-US" smtClean="0"/>
              <a:t>IDOE School Building Physical Security and Safety</a:t>
            </a:r>
          </a:p>
          <a:p>
            <a:r>
              <a:rPr lang="en-US" smtClean="0"/>
              <a:t>South Tower, Suite 600, 115 W. Washington Street</a:t>
            </a:r>
          </a:p>
          <a:p>
            <a:r>
              <a:rPr lang="en-US" smtClean="0"/>
              <a:t>Indianapolis, IN 46204</a:t>
            </a:r>
          </a:p>
          <a:p>
            <a:r>
              <a:rPr lang="en-US" smtClean="0"/>
              <a:t>http://www.doe.in.gov/safety</a:t>
            </a:r>
          </a:p>
          <a:p>
            <a:endParaRPr lang="en-US" dirty="0"/>
          </a:p>
        </p:txBody>
      </p:sp>
      <p:sp>
        <p:nvSpPr>
          <p:cNvPr id="6" name="Header Placeholder 5"/>
          <p:cNvSpPr>
            <a:spLocks noGrp="1"/>
          </p:cNvSpPr>
          <p:nvPr>
            <p:ph type="hdr" sz="quarter" idx="12"/>
          </p:nvPr>
        </p:nvSpPr>
        <p:spPr/>
        <p:txBody>
          <a:bodyPr/>
          <a:lstStyle/>
          <a:p>
            <a:r>
              <a:rPr lang="en-US" smtClean="0"/>
              <a:t>Indiana Department of Education </a:t>
            </a:r>
          </a:p>
          <a:p>
            <a:r>
              <a:rPr lang="en-US" smtClean="0"/>
              <a:t>Youth Gang Awareness</a:t>
            </a:r>
          </a:p>
          <a:p>
            <a:endParaRPr lang="en-US" dirty="0"/>
          </a:p>
        </p:txBody>
      </p:sp>
      <p:sp>
        <p:nvSpPr>
          <p:cNvPr id="7" name="Date Placeholder 6"/>
          <p:cNvSpPr>
            <a:spLocks noGrp="1"/>
          </p:cNvSpPr>
          <p:nvPr>
            <p:ph type="dt" idx="13"/>
          </p:nvPr>
        </p:nvSpPr>
        <p:spPr/>
        <p:txBody>
          <a:bodyPr/>
          <a:lstStyle/>
          <a:p>
            <a:r>
              <a:rPr lang="en-US" smtClean="0"/>
              <a:t>IDOE Teacher and Parent </a:t>
            </a:r>
          </a:p>
          <a:p>
            <a:r>
              <a:rPr lang="en-US" smtClean="0"/>
              <a:t>Gang Awareness Presentation</a:t>
            </a:r>
            <a:endParaRPr lang="en-US" dirty="0" smtClean="0"/>
          </a:p>
        </p:txBody>
      </p:sp>
    </p:spTree>
    <p:extLst>
      <p:ext uri="{BB962C8B-B14F-4D97-AF65-F5344CB8AC3E}">
        <p14:creationId xmlns:p14="http://schemas.microsoft.com/office/powerpoint/2010/main" val="33576405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3" name="Rectangle 22"/>
          <p:cNvSpPr/>
          <p:nvPr/>
        </p:nvSpPr>
        <p:spPr>
          <a:xfrm flipV="1">
            <a:off x="5410182" y="3810000"/>
            <a:ext cx="3733819" cy="9108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4" name="Rectangle 23"/>
          <p:cNvSpPr/>
          <p:nvPr/>
        </p:nvSpPr>
        <p:spPr>
          <a:xfrm flipV="1">
            <a:off x="5410200" y="3897010"/>
            <a:ext cx="3733801" cy="192024"/>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5" name="Rectangle 24"/>
          <p:cNvSpPr/>
          <p:nvPr/>
        </p:nvSpPr>
        <p:spPr>
          <a:xfrm flipV="1">
            <a:off x="5410200" y="4115167"/>
            <a:ext cx="3733801" cy="9144"/>
          </a:xfrm>
          <a:prstGeom prst="rect">
            <a:avLst/>
          </a:prstGeom>
          <a:solidFill>
            <a:schemeClr val="accent2">
              <a:alpha val="65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6" name="Rectangle 25"/>
          <p:cNvSpPr/>
          <p:nvPr/>
        </p:nvSpPr>
        <p:spPr>
          <a:xfrm flipV="1">
            <a:off x="5410200" y="4164403"/>
            <a:ext cx="1965960" cy="18288"/>
          </a:xfrm>
          <a:prstGeom prst="rect">
            <a:avLst/>
          </a:prstGeom>
          <a:solidFill>
            <a:schemeClr val="accent2">
              <a:alpha val="6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7" name="Rectangle 26"/>
          <p:cNvSpPr/>
          <p:nvPr/>
        </p:nvSpPr>
        <p:spPr>
          <a:xfrm flipV="1">
            <a:off x="5410200" y="4199572"/>
            <a:ext cx="1965960" cy="9144"/>
          </a:xfrm>
          <a:prstGeom prst="rect">
            <a:avLst/>
          </a:prstGeom>
          <a:solidFill>
            <a:schemeClr val="accent2">
              <a:alpha val="65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useBgFill="1">
        <p:nvSpPr>
          <p:cNvPr id="30" name="Rounded Rectangle 29"/>
          <p:cNvSpPr/>
          <p:nvPr/>
        </p:nvSpPr>
        <p:spPr bwMode="white">
          <a:xfrm>
            <a:off x="5410200" y="3962400"/>
            <a:ext cx="3063240" cy="2743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useBgFill="1">
        <p:nvSpPr>
          <p:cNvPr id="31" name="Rounded Rectangle 30"/>
          <p:cNvSpPr/>
          <p:nvPr/>
        </p:nvSpPr>
        <p:spPr bwMode="white">
          <a:xfrm>
            <a:off x="7376507" y="4060983"/>
            <a:ext cx="1600200" cy="36576"/>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7" name="Rectangle 6"/>
          <p:cNvSpPr/>
          <p:nvPr/>
        </p:nvSpPr>
        <p:spPr>
          <a:xfrm>
            <a:off x="1" y="3649662"/>
            <a:ext cx="9144000" cy="244170"/>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0" name="Rectangle 9"/>
          <p:cNvSpPr/>
          <p:nvPr/>
        </p:nvSpPr>
        <p:spPr>
          <a:xfrm>
            <a:off x="0" y="3675527"/>
            <a:ext cx="9144001" cy="14067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1" name="Rectangle 10"/>
          <p:cNvSpPr/>
          <p:nvPr/>
        </p:nvSpPr>
        <p:spPr>
          <a:xfrm flipV="1">
            <a:off x="6414051" y="3643090"/>
            <a:ext cx="2729950" cy="248432"/>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9" name="Rectangle 18"/>
          <p:cNvSpPr/>
          <p:nvPr/>
        </p:nvSpPr>
        <p:spPr>
          <a:xfrm>
            <a:off x="0" y="0"/>
            <a:ext cx="9144000" cy="3701700"/>
          </a:xfrm>
          <a:prstGeom prst="rect">
            <a:avLst/>
          </a:prstGeom>
          <a:solidFill>
            <a:schemeClr val="tx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8" name="Title 7"/>
          <p:cNvSpPr>
            <a:spLocks noGrp="1"/>
          </p:cNvSpPr>
          <p:nvPr>
            <p:ph type="ctrTitle"/>
          </p:nvPr>
        </p:nvSpPr>
        <p:spPr>
          <a:xfrm>
            <a:off x="457200" y="2401887"/>
            <a:ext cx="8458200" cy="1470025"/>
          </a:xfrm>
        </p:spPr>
        <p:txBody>
          <a:bodyPr anchor="b"/>
          <a:lstStyle>
            <a:lvl1pPr>
              <a:defRPr sz="4400">
                <a:solidFill>
                  <a:schemeClr val="bg1"/>
                </a:solidFill>
              </a:defRPr>
            </a:lvl1pPr>
          </a:lstStyle>
          <a:p>
            <a:r>
              <a:rPr kumimoji="0" lang="en-US" smtClean="0"/>
              <a:t>Click to edit Master title style</a:t>
            </a:r>
            <a:endParaRPr kumimoji="0" lang="en-US"/>
          </a:p>
        </p:txBody>
      </p:sp>
      <p:sp>
        <p:nvSpPr>
          <p:cNvPr id="9" name="Subtitle 8"/>
          <p:cNvSpPr>
            <a:spLocks noGrp="1"/>
          </p:cNvSpPr>
          <p:nvPr>
            <p:ph type="subTitle" idx="1"/>
          </p:nvPr>
        </p:nvSpPr>
        <p:spPr>
          <a:xfrm>
            <a:off x="457200" y="3899938"/>
            <a:ext cx="4953000" cy="1752600"/>
          </a:xfrm>
        </p:spPr>
        <p:txBody>
          <a:bodyPr/>
          <a:lstStyle>
            <a:lvl1pPr marL="64008" indent="0" algn="l">
              <a:buNone/>
              <a:defRPr sz="240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a:xfrm>
            <a:off x="6705600" y="4206240"/>
            <a:ext cx="960120" cy="457200"/>
          </a:xfrm>
        </p:spPr>
        <p:txBody>
          <a:bodyPr/>
          <a:lstStyle/>
          <a:p>
            <a:fld id="{2A0B89FB-B9A2-4640-82FF-7C0FFD014C80}" type="datetimeFigureOut">
              <a:rPr lang="en-US" smtClean="0"/>
              <a:t>8/12/2018</a:t>
            </a:fld>
            <a:endParaRPr lang="en-US" dirty="0"/>
          </a:p>
        </p:txBody>
      </p:sp>
      <p:sp>
        <p:nvSpPr>
          <p:cNvPr id="17" name="Footer Placeholder 16"/>
          <p:cNvSpPr>
            <a:spLocks noGrp="1"/>
          </p:cNvSpPr>
          <p:nvPr>
            <p:ph type="ftr" sz="quarter" idx="11"/>
          </p:nvPr>
        </p:nvSpPr>
        <p:spPr>
          <a:xfrm>
            <a:off x="5410200" y="4205288"/>
            <a:ext cx="1295400" cy="457200"/>
          </a:xfrm>
        </p:spPr>
        <p:txBody>
          <a:bodyPr/>
          <a:lstStyle/>
          <a:p>
            <a:endParaRPr lang="en-US" dirty="0"/>
          </a:p>
        </p:txBody>
      </p:sp>
      <p:sp>
        <p:nvSpPr>
          <p:cNvPr id="29" name="Slide Number Placeholder 28"/>
          <p:cNvSpPr>
            <a:spLocks noGrp="1"/>
          </p:cNvSpPr>
          <p:nvPr>
            <p:ph type="sldNum" sz="quarter" idx="12"/>
          </p:nvPr>
        </p:nvSpPr>
        <p:spPr>
          <a:xfrm>
            <a:off x="8320088" y="1136"/>
            <a:ext cx="747712" cy="365760"/>
          </a:xfrm>
        </p:spPr>
        <p:txBody>
          <a:bodyPr/>
          <a:lstStyle>
            <a:lvl1pPr algn="r">
              <a:defRPr sz="1800">
                <a:solidFill>
                  <a:schemeClr val="bg1"/>
                </a:solidFill>
              </a:defRPr>
            </a:lvl1pPr>
          </a:lstStyle>
          <a:p>
            <a:fld id="{9C5D7118-36EF-417C-9A51-F92D46AD9D29}" type="slidenum">
              <a:rPr lang="en-US" smtClean="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2A0B89FB-B9A2-4640-82FF-7C0FFD014C80}" type="datetimeFigureOut">
              <a:rPr lang="en-US" smtClean="0"/>
              <a:t>8/12/2018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C5D7118-36EF-417C-9A51-F92D46AD9D29}" type="slidenum">
              <a:rPr lang="en-US" smtClean="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1800" y="1143000"/>
            <a:ext cx="1905000" cy="5486400"/>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1143000"/>
            <a:ext cx="6248400" cy="5486400"/>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2A0B89FB-B9A2-4640-82FF-7C0FFD014C80}" type="datetimeFigureOut">
              <a:rPr lang="en-US" smtClean="0"/>
              <a:t>8/12/2018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C5D7118-36EF-417C-9A51-F92D46AD9D29}" type="slidenum">
              <a:rPr lang="en-US" smtClean="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2A0B89FB-B9A2-4640-82FF-7C0FFD014C80}" type="datetimeFigureOut">
              <a:rPr lang="en-US" smtClean="0"/>
              <a:t>8/12/2018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C5D7118-36EF-417C-9A51-F92D46AD9D29}" type="slidenum">
              <a:rPr lang="en-US" smtClean="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1981200"/>
            <a:ext cx="7772400" cy="1362075"/>
          </a:xfrm>
        </p:spPr>
        <p:txBody>
          <a:bodyPr anchor="b">
            <a:noAutofit/>
          </a:bodyPr>
          <a:lstStyle>
            <a:lvl1pPr algn="l">
              <a:buNone/>
              <a:defRPr sz="4300" b="1" cap="none" baseline="0">
                <a:ln w="12700">
                  <a:solidFill>
                    <a:schemeClr val="accent2">
                      <a:shade val="90000"/>
                      <a:satMod val="150000"/>
                    </a:schemeClr>
                  </a:solidFill>
                </a:ln>
                <a:solidFill>
                  <a:srgbClr val="FFFFFF"/>
                </a:solidFill>
                <a:effectLst>
                  <a:outerShdw blurRad="38100" dist="38100" dir="5400000" algn="tl" rotWithShape="0">
                    <a:srgbClr val="000000">
                      <a:alpha val="25000"/>
                    </a:srgbClr>
                  </a:outerShdw>
                </a:effectLst>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722313" y="3367088"/>
            <a:ext cx="7772400" cy="1509712"/>
          </a:xfrm>
        </p:spPr>
        <p:txBody>
          <a:bodyPr anchor="t"/>
          <a:lstStyle>
            <a:lvl1pPr marL="45720" indent="0">
              <a:buNone/>
              <a:defRPr sz="2100" b="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2A0B89FB-B9A2-4640-82FF-7C0FFD014C80}" type="datetimeFigureOut">
              <a:rPr lang="en-US" smtClean="0"/>
              <a:t>8/12/2018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C5D7118-36EF-417C-9A51-F92D46AD9D29}" type="slidenum">
              <a:rPr lang="en-US" smtClean="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2249424"/>
            <a:ext cx="4038600" cy="4525963"/>
          </a:xfrm>
        </p:spPr>
        <p:txBody>
          <a:bodyPr/>
          <a:lstStyle>
            <a:lvl1pPr>
              <a:defRPr sz="2000"/>
            </a:lvl1pPr>
            <a:lvl2pPr>
              <a:defRPr sz="1900"/>
            </a:lvl2pPr>
            <a:lvl3pPr>
              <a:defRPr sz="18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2249424"/>
            <a:ext cx="4038600" cy="4525963"/>
          </a:xfrm>
        </p:spPr>
        <p:txBody>
          <a:bodyPr/>
          <a:lstStyle>
            <a:lvl1pPr>
              <a:defRPr sz="2000"/>
            </a:lvl1pPr>
            <a:lvl2pPr>
              <a:defRPr sz="1900"/>
            </a:lvl2pPr>
            <a:lvl3pPr>
              <a:defRPr sz="18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2A0B89FB-B9A2-4640-82FF-7C0FFD014C80}" type="datetimeFigureOut">
              <a:rPr lang="en-US" smtClean="0"/>
              <a:t>8/12/2018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C5D7118-36EF-417C-9A51-F92D46AD9D29}" type="slidenum">
              <a:rPr lang="en-US" smtClean="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81000" y="1143000"/>
            <a:ext cx="8382000" cy="1069848"/>
          </a:xfrm>
        </p:spPr>
        <p:txBody>
          <a:bodyPr anchor="ctr"/>
          <a:lstStyle>
            <a:lvl1pPr>
              <a:defRPr sz="4000" b="0" i="0" cap="none" baseline="0"/>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381000" y="2244970"/>
            <a:ext cx="4041648" cy="457200"/>
          </a:xfrm>
          <a:solidFill>
            <a:schemeClr val="accent2">
              <a:satMod val="150000"/>
              <a:alpha val="25000"/>
            </a:schemeClr>
          </a:solidFill>
          <a:ln w="12700">
            <a:solidFill>
              <a:schemeClr val="accent2"/>
            </a:solidFill>
          </a:ln>
        </p:spPr>
        <p:txBody>
          <a:bodyPr anchor="ctr">
            <a:noAutofit/>
          </a:bodyPr>
          <a:lstStyle>
            <a:lvl1pPr marL="45720" indent="0">
              <a:buNone/>
              <a:defRPr sz="1900" b="1">
                <a:solidFill>
                  <a:schemeClr val="tx1">
                    <a:tint val="95000"/>
                  </a:schemeClr>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721225" y="2244970"/>
            <a:ext cx="4041775" cy="457200"/>
          </a:xfrm>
          <a:solidFill>
            <a:schemeClr val="accent2">
              <a:satMod val="150000"/>
              <a:alpha val="25000"/>
            </a:schemeClr>
          </a:solidFill>
          <a:ln w="12700">
            <a:solidFill>
              <a:schemeClr val="accent2"/>
            </a:solidFill>
          </a:ln>
        </p:spPr>
        <p:txBody>
          <a:bodyPr anchor="ctr">
            <a:noAutofit/>
          </a:bodyPr>
          <a:lstStyle>
            <a:lvl1pPr marL="45720" indent="0">
              <a:buNone/>
              <a:defRPr sz="1900" b="1">
                <a:solidFill>
                  <a:schemeClr val="tx1">
                    <a:tint val="95000"/>
                  </a:schemeClr>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381000" y="2708519"/>
            <a:ext cx="4041648" cy="3886200"/>
          </a:xfrm>
        </p:spPr>
        <p:txBody>
          <a:bodyPr/>
          <a:lstStyle>
            <a:lvl1pPr>
              <a:defRPr sz="20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718304" y="2708519"/>
            <a:ext cx="4041775" cy="3886200"/>
          </a:xfrm>
        </p:spPr>
        <p:txBody>
          <a:bodyPr/>
          <a:lstStyle>
            <a:lvl1pPr>
              <a:defRPr sz="20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6" name="Date Placeholder 25"/>
          <p:cNvSpPr>
            <a:spLocks noGrp="1"/>
          </p:cNvSpPr>
          <p:nvPr>
            <p:ph type="dt" sz="half" idx="10"/>
          </p:nvPr>
        </p:nvSpPr>
        <p:spPr/>
        <p:txBody>
          <a:bodyPr rtlCol="0"/>
          <a:lstStyle/>
          <a:p>
            <a:fld id="{2A0B89FB-B9A2-4640-82FF-7C0FFD014C80}" type="datetimeFigureOut">
              <a:rPr lang="en-US" smtClean="0"/>
              <a:t>8/12/2018</a:t>
            </a:fld>
            <a:endParaRPr lang="en-US" dirty="0"/>
          </a:p>
        </p:txBody>
      </p:sp>
      <p:sp>
        <p:nvSpPr>
          <p:cNvPr id="27" name="Slide Number Placeholder 26"/>
          <p:cNvSpPr>
            <a:spLocks noGrp="1"/>
          </p:cNvSpPr>
          <p:nvPr>
            <p:ph type="sldNum" sz="quarter" idx="11"/>
          </p:nvPr>
        </p:nvSpPr>
        <p:spPr/>
        <p:txBody>
          <a:bodyPr rtlCol="0"/>
          <a:lstStyle/>
          <a:p>
            <a:fld id="{9C5D7118-36EF-417C-9A51-F92D46AD9D29}" type="slidenum">
              <a:rPr lang="en-US" smtClean="0"/>
              <a:t>‹#›</a:t>
            </a:fld>
            <a:endParaRPr lang="en-US" dirty="0"/>
          </a:p>
        </p:txBody>
      </p:sp>
      <p:sp>
        <p:nvSpPr>
          <p:cNvPr id="28" name="Footer Placeholder 27"/>
          <p:cNvSpPr>
            <a:spLocks noGrp="1"/>
          </p:cNvSpPr>
          <p:nvPr>
            <p:ph type="ftr" sz="quarter" idx="12"/>
          </p:nvPr>
        </p:nvSpPr>
        <p:spPr/>
        <p:txBody>
          <a:bodyPr rtlCol="0"/>
          <a:lstStyle/>
          <a:p>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1143000"/>
            <a:ext cx="8229600" cy="1069848"/>
          </a:xfrm>
        </p:spPr>
        <p:txBody>
          <a:bodyPr anchor="ctr"/>
          <a:lstStyle>
            <a:lvl1pPr>
              <a:defRPr sz="4000">
                <a:solidFill>
                  <a:schemeClr val="tx2"/>
                </a:solidFill>
              </a:defRPr>
            </a:lvl1pPr>
          </a:lstStyle>
          <a:p>
            <a:r>
              <a:rPr kumimoji="0" lang="en-US" smtClean="0"/>
              <a:t>Click to edit Master title style</a:t>
            </a:r>
            <a:endParaRPr kumimoji="0" lang="en-US"/>
          </a:p>
        </p:txBody>
      </p:sp>
      <p:sp>
        <p:nvSpPr>
          <p:cNvPr id="3" name="Date Placeholder 2"/>
          <p:cNvSpPr>
            <a:spLocks noGrp="1"/>
          </p:cNvSpPr>
          <p:nvPr>
            <p:ph type="dt" sz="half" idx="10"/>
          </p:nvPr>
        </p:nvSpPr>
        <p:spPr>
          <a:xfrm>
            <a:off x="6583680" y="612648"/>
            <a:ext cx="957264" cy="457200"/>
          </a:xfrm>
        </p:spPr>
        <p:txBody>
          <a:bodyPr/>
          <a:lstStyle/>
          <a:p>
            <a:fld id="{2A0B89FB-B9A2-4640-82FF-7C0FFD014C80}" type="datetimeFigureOut">
              <a:rPr lang="en-US" smtClean="0"/>
              <a:t>8/12/2018</a:t>
            </a:fld>
            <a:endParaRPr lang="en-US" dirty="0"/>
          </a:p>
        </p:txBody>
      </p:sp>
      <p:sp>
        <p:nvSpPr>
          <p:cNvPr id="4" name="Footer Placeholder 3"/>
          <p:cNvSpPr>
            <a:spLocks noGrp="1"/>
          </p:cNvSpPr>
          <p:nvPr>
            <p:ph type="ftr" sz="quarter" idx="11"/>
          </p:nvPr>
        </p:nvSpPr>
        <p:spPr>
          <a:xfrm>
            <a:off x="5257800" y="612648"/>
            <a:ext cx="1325880" cy="457200"/>
          </a:xfrm>
        </p:spPr>
        <p:txBody>
          <a:bodyPr/>
          <a:lstStyle/>
          <a:p>
            <a:endParaRPr lang="en-US" dirty="0"/>
          </a:p>
        </p:txBody>
      </p:sp>
      <p:sp>
        <p:nvSpPr>
          <p:cNvPr id="5" name="Slide Number Placeholder 4"/>
          <p:cNvSpPr>
            <a:spLocks noGrp="1"/>
          </p:cNvSpPr>
          <p:nvPr>
            <p:ph type="sldNum" sz="quarter" idx="12"/>
          </p:nvPr>
        </p:nvSpPr>
        <p:spPr>
          <a:xfrm>
            <a:off x="8174736" y="2272"/>
            <a:ext cx="762000" cy="365760"/>
          </a:xfrm>
        </p:spPr>
        <p:txBody>
          <a:bodyPr/>
          <a:lstStyle/>
          <a:p>
            <a:fld id="{9C5D7118-36EF-417C-9A51-F92D46AD9D29}" type="slidenum">
              <a:rPr lang="en-US" smtClean="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A0B89FB-B9A2-4640-82FF-7C0FFD014C80}" type="datetimeFigureOut">
              <a:rPr lang="en-US" smtClean="0"/>
              <a:t>8/12/2018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9C5D7118-36EF-417C-9A51-F92D46AD9D29}" type="slidenum">
              <a:rPr lang="en-US" smtClean="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53496" y="1101970"/>
            <a:ext cx="3383280" cy="877824"/>
          </a:xfrm>
        </p:spPr>
        <p:txBody>
          <a:bodyPr anchor="b"/>
          <a:lstStyle>
            <a:lvl1pPr algn="l">
              <a:buNone/>
              <a:defRPr sz="1800" b="1"/>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5353496" y="2010727"/>
            <a:ext cx="3383280" cy="4617720"/>
          </a:xfrm>
        </p:spPr>
        <p:txBody>
          <a:bodyPr/>
          <a:lstStyle>
            <a:lvl1pPr marL="9144"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152400" y="776287"/>
            <a:ext cx="5102352" cy="5852160"/>
          </a:xfrm>
        </p:spPr>
        <p:txBody>
          <a:bodyPr/>
          <a:lstStyle>
            <a:lvl1pPr>
              <a:defRPr sz="3200"/>
            </a:lvl1pPr>
            <a:lvl2pPr>
              <a:defRPr sz="2800"/>
            </a:lvl2pPr>
            <a:lvl3pPr>
              <a:defRPr sz="2400"/>
            </a:lvl3pPr>
            <a:lvl4pPr>
              <a:defRPr sz="2000"/>
            </a:lvl4pPr>
            <a:lvl5pPr>
              <a:defRPr sz="20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2A0B89FB-B9A2-4640-82FF-7C0FFD014C80}" type="datetimeFigureOut">
              <a:rPr lang="en-US" smtClean="0"/>
              <a:t>8/12/2018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C5D7118-36EF-417C-9A51-F92D46AD9D29}" type="slidenum">
              <a:rPr lang="en-US" smtClean="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440434" y="1109160"/>
            <a:ext cx="586803" cy="4681637"/>
          </a:xfrm>
        </p:spPr>
        <p:txBody>
          <a:bodyPr vert="vert270" lIns="45720" tIns="0" rIns="45720" anchor="t"/>
          <a:lstStyle>
            <a:lvl1pPr algn="ctr">
              <a:buNone/>
              <a:defRPr sz="2000" b="1"/>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403671" y="1143000"/>
            <a:ext cx="4572000" cy="4572000"/>
          </a:xfrm>
          <a:solidFill>
            <a:srgbClr val="EAEAEA"/>
          </a:solidFill>
          <a:ln w="50800">
            <a:solidFill>
              <a:srgbClr val="FFFFFF"/>
            </a:solidFill>
            <a:miter lim="800000"/>
          </a:ln>
          <a:effectLst>
            <a:outerShdw blurRad="57150" dist="31750" dir="4800000" algn="tl" rotWithShape="0">
              <a:srgbClr val="000000">
                <a:alpha val="25000"/>
              </a:srgbClr>
            </a:outerShdw>
          </a:effectLst>
          <a:scene3d>
            <a:camera prst="orthographicFront"/>
            <a:lightRig rig="twoPt" dir="t">
              <a:rot lat="0" lon="0" rev="7200000"/>
            </a:lightRig>
          </a:scene3d>
          <a:sp3d contourW="2540">
            <a:bevelT w="25400" h="19050"/>
            <a:contourClr>
              <a:srgbClr val="AEAEAE"/>
            </a:contourClr>
          </a:sp3d>
        </p:spPr>
        <p:txBody>
          <a:bodyPr/>
          <a:lstStyle>
            <a:lvl1pPr marL="0" indent="0">
              <a:buNone/>
              <a:defRPr sz="3200"/>
            </a:lvl1pPr>
          </a:lstStyle>
          <a:p>
            <a:r>
              <a:rPr kumimoji="0" lang="en-US" dirty="0" smtClean="0"/>
              <a:t>Click icon to add picture</a:t>
            </a:r>
            <a:endParaRPr kumimoji="0" lang="en-US" dirty="0"/>
          </a:p>
        </p:txBody>
      </p:sp>
      <p:sp>
        <p:nvSpPr>
          <p:cNvPr id="4" name="Text Placeholder 3"/>
          <p:cNvSpPr>
            <a:spLocks noGrp="1"/>
          </p:cNvSpPr>
          <p:nvPr>
            <p:ph type="body" sz="half" idx="2"/>
          </p:nvPr>
        </p:nvSpPr>
        <p:spPr>
          <a:xfrm>
            <a:off x="6088443" y="3274308"/>
            <a:ext cx="2590800" cy="2516489"/>
          </a:xfrm>
        </p:spPr>
        <p:txBody>
          <a:bodyPr lIns="0" tIns="0" rIns="45720" anchor="t"/>
          <a:lstStyle>
            <a:lvl1pPr marL="0" indent="0">
              <a:lnSpc>
                <a:spcPct val="100000"/>
              </a:lnSpc>
              <a:spcBef>
                <a:spcPts val="0"/>
              </a:spcBef>
              <a:buFontTx/>
              <a:buNone/>
              <a:defRPr sz="13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2A0B89FB-B9A2-4640-82FF-7C0FFD014C80}" type="datetimeFigureOut">
              <a:rPr lang="en-US" smtClean="0"/>
              <a:t>8/12/2018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C5D7118-36EF-417C-9A51-F92D46AD9D29}" type="slidenum">
              <a:rPr lang="en-US" smtClean="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8" name="Rectangle 27"/>
          <p:cNvSpPr/>
          <p:nvPr/>
        </p:nvSpPr>
        <p:spPr>
          <a:xfrm>
            <a:off x="1" y="366818"/>
            <a:ext cx="9144000" cy="84407"/>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9" name="Rectangle 28"/>
          <p:cNvSpPr/>
          <p:nvPr/>
        </p:nvSpPr>
        <p:spPr>
          <a:xfrm>
            <a:off x="0" y="-1"/>
            <a:ext cx="9144000" cy="310663"/>
          </a:xfrm>
          <a:prstGeom prst="rect">
            <a:avLst/>
          </a:prstGeom>
          <a:solidFill>
            <a:schemeClr val="tx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30" name="Rectangle 29"/>
          <p:cNvSpPr/>
          <p:nvPr/>
        </p:nvSpPr>
        <p:spPr>
          <a:xfrm>
            <a:off x="0" y="308276"/>
            <a:ext cx="9144001" cy="91441"/>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31" name="Rectangle 30"/>
          <p:cNvSpPr/>
          <p:nvPr/>
        </p:nvSpPr>
        <p:spPr>
          <a:xfrm flipV="1">
            <a:off x="5410182" y="360246"/>
            <a:ext cx="3733819" cy="9108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32" name="Rectangle 31"/>
          <p:cNvSpPr/>
          <p:nvPr/>
        </p:nvSpPr>
        <p:spPr>
          <a:xfrm flipV="1">
            <a:off x="5410200" y="440112"/>
            <a:ext cx="3733801" cy="180035"/>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useBgFill="1">
        <p:nvSpPr>
          <p:cNvPr id="33" name="Rounded Rectangle 32"/>
          <p:cNvSpPr/>
          <p:nvPr/>
        </p:nvSpPr>
        <p:spPr bwMode="white">
          <a:xfrm>
            <a:off x="5407339" y="497504"/>
            <a:ext cx="3063240" cy="2743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useBgFill="1">
        <p:nvSpPr>
          <p:cNvPr id="34" name="Rounded Rectangle 33"/>
          <p:cNvSpPr/>
          <p:nvPr/>
        </p:nvSpPr>
        <p:spPr bwMode="white">
          <a:xfrm>
            <a:off x="7373646" y="588943"/>
            <a:ext cx="1600200" cy="36576"/>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35" name="Rectangle 34"/>
          <p:cNvSpPr/>
          <p:nvPr/>
        </p:nvSpPr>
        <p:spPr bwMode="invGray">
          <a:xfrm>
            <a:off x="9084966" y="-2001"/>
            <a:ext cx="57626" cy="621792"/>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36" name="Rectangle 35"/>
          <p:cNvSpPr/>
          <p:nvPr/>
        </p:nvSpPr>
        <p:spPr bwMode="invGray">
          <a:xfrm>
            <a:off x="9044481" y="-2001"/>
            <a:ext cx="27432" cy="621792"/>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37" name="Rectangle 36"/>
          <p:cNvSpPr/>
          <p:nvPr/>
        </p:nvSpPr>
        <p:spPr bwMode="invGray">
          <a:xfrm>
            <a:off x="9025428" y="-2001"/>
            <a:ext cx="9144" cy="621792"/>
          </a:xfrm>
          <a:prstGeom prst="rect">
            <a:avLst/>
          </a:prstGeom>
          <a:solidFill>
            <a:srgbClr val="FFFFFF">
              <a:alpha val="6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38" name="Rectangle 37"/>
          <p:cNvSpPr/>
          <p:nvPr/>
        </p:nvSpPr>
        <p:spPr bwMode="invGray">
          <a:xfrm>
            <a:off x="8975423" y="-2001"/>
            <a:ext cx="27432" cy="621792"/>
          </a:xfrm>
          <a:prstGeom prst="rect">
            <a:avLst/>
          </a:prstGeom>
          <a:solidFill>
            <a:srgbClr val="FFFFFF">
              <a:alpha val="4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39" name="Rectangle 38"/>
          <p:cNvSpPr/>
          <p:nvPr/>
        </p:nvSpPr>
        <p:spPr bwMode="invGray">
          <a:xfrm>
            <a:off x="8915677" y="380"/>
            <a:ext cx="54864" cy="585216"/>
          </a:xfrm>
          <a:prstGeom prst="rect">
            <a:avLst/>
          </a:prstGeom>
          <a:solidFill>
            <a:srgbClr val="FFFFFF">
              <a:alpha val="2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40" name="Rectangle 39"/>
          <p:cNvSpPr/>
          <p:nvPr/>
        </p:nvSpPr>
        <p:spPr bwMode="invGray">
          <a:xfrm>
            <a:off x="8873475" y="380"/>
            <a:ext cx="9144" cy="585216"/>
          </a:xfrm>
          <a:prstGeom prst="rect">
            <a:avLst/>
          </a:prstGeom>
          <a:solidFill>
            <a:srgbClr val="FFFFFF">
              <a:alpha val="30196"/>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2" name="Title Placeholder 21"/>
          <p:cNvSpPr>
            <a:spLocks noGrp="1"/>
          </p:cNvSpPr>
          <p:nvPr>
            <p:ph type="title"/>
          </p:nvPr>
        </p:nvSpPr>
        <p:spPr>
          <a:xfrm>
            <a:off x="457200" y="1143000"/>
            <a:ext cx="8229600" cy="1066800"/>
          </a:xfrm>
          <a:prstGeom prst="rect">
            <a:avLst/>
          </a:prstGeom>
        </p:spPr>
        <p:txBody>
          <a:bodyPr vert="horz" anchor="ctr">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457200" y="2249424"/>
            <a:ext cx="8229600" cy="4325112"/>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6586536" y="612648"/>
            <a:ext cx="957264" cy="457200"/>
          </a:xfrm>
          <a:prstGeom prst="rect">
            <a:avLst/>
          </a:prstGeom>
        </p:spPr>
        <p:txBody>
          <a:bodyPr vert="horz"/>
          <a:lstStyle>
            <a:lvl1pPr algn="l" eaLnBrk="1" latinLnBrk="0" hangingPunct="1">
              <a:defRPr kumimoji="0" sz="800">
                <a:solidFill>
                  <a:schemeClr val="accent2"/>
                </a:solidFill>
              </a:defRPr>
            </a:lvl1pPr>
          </a:lstStyle>
          <a:p>
            <a:fld id="{2A0B89FB-B9A2-4640-82FF-7C0FFD014C80}" type="datetimeFigureOut">
              <a:rPr lang="en-US" smtClean="0"/>
              <a:t>8/12/2018</a:t>
            </a:fld>
            <a:endParaRPr lang="en-US" dirty="0"/>
          </a:p>
        </p:txBody>
      </p:sp>
      <p:sp>
        <p:nvSpPr>
          <p:cNvPr id="3" name="Footer Placeholder 2"/>
          <p:cNvSpPr>
            <a:spLocks noGrp="1"/>
          </p:cNvSpPr>
          <p:nvPr>
            <p:ph type="ftr" sz="quarter" idx="3"/>
          </p:nvPr>
        </p:nvSpPr>
        <p:spPr>
          <a:xfrm>
            <a:off x="5257800" y="612648"/>
            <a:ext cx="1325880" cy="457200"/>
          </a:xfrm>
          <a:prstGeom prst="rect">
            <a:avLst/>
          </a:prstGeom>
        </p:spPr>
        <p:txBody>
          <a:bodyPr vert="horz"/>
          <a:lstStyle>
            <a:lvl1pPr algn="r" eaLnBrk="1" latinLnBrk="0" hangingPunct="1">
              <a:defRPr kumimoji="0" sz="800">
                <a:solidFill>
                  <a:schemeClr val="accent2"/>
                </a:solidFill>
              </a:defRPr>
            </a:lvl1pPr>
          </a:lstStyle>
          <a:p>
            <a:endParaRPr lang="en-US" dirty="0"/>
          </a:p>
        </p:txBody>
      </p:sp>
      <p:sp>
        <p:nvSpPr>
          <p:cNvPr id="23" name="Slide Number Placeholder 22"/>
          <p:cNvSpPr>
            <a:spLocks noGrp="1"/>
          </p:cNvSpPr>
          <p:nvPr>
            <p:ph type="sldNum" sz="quarter" idx="4"/>
          </p:nvPr>
        </p:nvSpPr>
        <p:spPr>
          <a:xfrm>
            <a:off x="8174736" y="2272"/>
            <a:ext cx="762000" cy="365760"/>
          </a:xfrm>
          <a:prstGeom prst="rect">
            <a:avLst/>
          </a:prstGeom>
        </p:spPr>
        <p:txBody>
          <a:bodyPr vert="horz" anchor="b"/>
          <a:lstStyle>
            <a:lvl1pPr algn="r" eaLnBrk="1" latinLnBrk="0" hangingPunct="1">
              <a:defRPr kumimoji="0" sz="1800">
                <a:solidFill>
                  <a:srgbClr val="FFFFFF"/>
                </a:solidFill>
              </a:defRPr>
            </a:lvl1pPr>
          </a:lstStyle>
          <a:p>
            <a:fld id="{9C5D7118-36EF-417C-9A51-F92D46AD9D29}" type="slidenum">
              <a:rPr lang="en-US" smtClean="0"/>
              <a:t>‹#›</a:t>
            </a:fld>
            <a:endParaRPr lang="en-US" dirty="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kumimoji="0" sz="4000" kern="1200">
          <a:solidFill>
            <a:schemeClr val="tx2"/>
          </a:solidFill>
          <a:latin typeface="+mj-lt"/>
          <a:ea typeface="+mj-ea"/>
          <a:cs typeface="+mj-cs"/>
        </a:defRPr>
      </a:lvl1pPr>
    </p:titleStyle>
    <p:bodyStyle>
      <a:lvl1pPr marL="365760" indent="-256032" algn="l" rtl="0" eaLnBrk="1" latinLnBrk="0" hangingPunct="1">
        <a:spcBef>
          <a:spcPts val="300"/>
        </a:spcBef>
        <a:buClr>
          <a:schemeClr val="accent3"/>
        </a:buClr>
        <a:buFont typeface="Georgia"/>
        <a:buChar char="•"/>
        <a:defRPr kumimoji="0" sz="2800" kern="1200">
          <a:solidFill>
            <a:schemeClr val="tx1"/>
          </a:solidFill>
          <a:latin typeface="+mn-lt"/>
          <a:ea typeface="+mn-ea"/>
          <a:cs typeface="+mn-cs"/>
        </a:defRPr>
      </a:lvl1pPr>
      <a:lvl2pPr marL="658368" indent="-246888" algn="l" rtl="0" eaLnBrk="1" latinLnBrk="0" hangingPunct="1">
        <a:spcBef>
          <a:spcPts val="300"/>
        </a:spcBef>
        <a:buClr>
          <a:schemeClr val="accent2"/>
        </a:buClr>
        <a:buFont typeface="Georgia"/>
        <a:buChar char="▫"/>
        <a:defRPr kumimoji="0" sz="2600" kern="1200">
          <a:solidFill>
            <a:schemeClr val="accent2"/>
          </a:solidFill>
          <a:latin typeface="+mn-lt"/>
          <a:ea typeface="+mn-ea"/>
          <a:cs typeface="+mn-cs"/>
        </a:defRPr>
      </a:lvl2pPr>
      <a:lvl3pPr marL="923544" indent="-219456" algn="l" rtl="0" eaLnBrk="1" latinLnBrk="0" hangingPunct="1">
        <a:spcBef>
          <a:spcPts val="300"/>
        </a:spcBef>
        <a:buClr>
          <a:schemeClr val="accent1"/>
        </a:buClr>
        <a:buFont typeface="Wingdings 2"/>
        <a:buChar char=""/>
        <a:defRPr kumimoji="0" sz="2400" kern="1200">
          <a:solidFill>
            <a:schemeClr val="accent1"/>
          </a:solidFill>
          <a:latin typeface="+mn-lt"/>
          <a:ea typeface="+mn-ea"/>
          <a:cs typeface="+mn-cs"/>
        </a:defRPr>
      </a:lvl3pPr>
      <a:lvl4pPr marL="1179576" indent="-201168" algn="l" rtl="0" eaLnBrk="1" latinLnBrk="0" hangingPunct="1">
        <a:spcBef>
          <a:spcPts val="300"/>
        </a:spcBef>
        <a:buClr>
          <a:schemeClr val="accent1"/>
        </a:buClr>
        <a:buFont typeface="Wingdings 2"/>
        <a:buChar char=""/>
        <a:defRPr kumimoji="0" sz="2200" kern="1200">
          <a:solidFill>
            <a:schemeClr val="accent1"/>
          </a:solidFill>
          <a:latin typeface="+mn-lt"/>
          <a:ea typeface="+mn-ea"/>
          <a:cs typeface="+mn-cs"/>
        </a:defRPr>
      </a:lvl4pPr>
      <a:lvl5pPr marL="1389888" indent="-182880" algn="l" rtl="0" eaLnBrk="1" latinLnBrk="0" hangingPunct="1">
        <a:spcBef>
          <a:spcPts val="300"/>
        </a:spcBef>
        <a:buClr>
          <a:schemeClr val="accent3"/>
        </a:buClr>
        <a:buFont typeface="Georgia"/>
        <a:buChar char="▫"/>
        <a:defRPr kumimoji="0" sz="2000" kern="1200">
          <a:solidFill>
            <a:schemeClr val="accent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8.jpg"/><Relationship Id="rId3" Type="http://schemas.openxmlformats.org/officeDocument/2006/relationships/image" Target="../media/image3.jpg"/><Relationship Id="rId7" Type="http://schemas.openxmlformats.org/officeDocument/2006/relationships/image" Target="../media/image7.jp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6.jpg"/><Relationship Id="rId5" Type="http://schemas.openxmlformats.org/officeDocument/2006/relationships/image" Target="../media/image5.png"/><Relationship Id="rId4" Type="http://schemas.openxmlformats.org/officeDocument/2006/relationships/image" Target="../media/image4.jpg"/></Relationships>
</file>

<file path=ppt/slides/_rels/slide1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10.jp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12.jpg"/></Relationships>
</file>

<file path=ppt/slides/_rels/slide2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image" Target="../media/image20.jpg"/><Relationship Id="rId13" Type="http://schemas.openxmlformats.org/officeDocument/2006/relationships/image" Target="../media/image24.png"/><Relationship Id="rId3" Type="http://schemas.openxmlformats.org/officeDocument/2006/relationships/image" Target="../media/image15.jpg"/><Relationship Id="rId7" Type="http://schemas.openxmlformats.org/officeDocument/2006/relationships/image" Target="../media/image19.jpg"/><Relationship Id="rId12" Type="http://schemas.microsoft.com/office/2007/relationships/hdphoto" Target="../media/hdphoto1.wdp"/><Relationship Id="rId17" Type="http://schemas.openxmlformats.org/officeDocument/2006/relationships/image" Target="../media/image28.jpg"/><Relationship Id="rId2" Type="http://schemas.openxmlformats.org/officeDocument/2006/relationships/notesSlide" Target="../notesSlides/notesSlide23.xml"/><Relationship Id="rId16" Type="http://schemas.openxmlformats.org/officeDocument/2006/relationships/image" Target="../media/image27.jpg"/><Relationship Id="rId1" Type="http://schemas.openxmlformats.org/officeDocument/2006/relationships/slideLayout" Target="../slideLayouts/slideLayout2.xml"/><Relationship Id="rId6" Type="http://schemas.openxmlformats.org/officeDocument/2006/relationships/image" Target="../media/image18.jpg"/><Relationship Id="rId11" Type="http://schemas.openxmlformats.org/officeDocument/2006/relationships/image" Target="../media/image23.jpeg"/><Relationship Id="rId5" Type="http://schemas.openxmlformats.org/officeDocument/2006/relationships/image" Target="../media/image17.jpg"/><Relationship Id="rId15" Type="http://schemas.openxmlformats.org/officeDocument/2006/relationships/image" Target="../media/image26.jpg"/><Relationship Id="rId10" Type="http://schemas.openxmlformats.org/officeDocument/2006/relationships/image" Target="../media/image22.jpg"/><Relationship Id="rId4" Type="http://schemas.openxmlformats.org/officeDocument/2006/relationships/image" Target="../media/image16.jpg"/><Relationship Id="rId9" Type="http://schemas.openxmlformats.org/officeDocument/2006/relationships/image" Target="../media/image21.jpg"/><Relationship Id="rId14" Type="http://schemas.openxmlformats.org/officeDocument/2006/relationships/image" Target="../media/image25.png"/></Relationships>
</file>

<file path=ppt/slides/_rels/slide24.xml.rels><?xml version="1.0" encoding="UTF-8" standalone="yes"?>
<Relationships xmlns="http://schemas.openxmlformats.org/package/2006/relationships"><Relationship Id="rId8" Type="http://schemas.openxmlformats.org/officeDocument/2006/relationships/image" Target="../media/image34.jpg"/><Relationship Id="rId3" Type="http://schemas.openxmlformats.org/officeDocument/2006/relationships/image" Target="../media/image29.jpg"/><Relationship Id="rId7" Type="http://schemas.openxmlformats.org/officeDocument/2006/relationships/image" Target="../media/image33.jpeg"/><Relationship Id="rId12" Type="http://schemas.openxmlformats.org/officeDocument/2006/relationships/image" Target="../media/image37.jp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32.jpg"/><Relationship Id="rId11" Type="http://schemas.microsoft.com/office/2007/relationships/hdphoto" Target="../media/hdphoto2.wdp"/><Relationship Id="rId5" Type="http://schemas.openxmlformats.org/officeDocument/2006/relationships/image" Target="../media/image31.jpg"/><Relationship Id="rId10" Type="http://schemas.openxmlformats.org/officeDocument/2006/relationships/image" Target="../media/image36.jpeg"/><Relationship Id="rId4" Type="http://schemas.openxmlformats.org/officeDocument/2006/relationships/image" Target="../media/image30.jpg"/><Relationship Id="rId9" Type="http://schemas.openxmlformats.org/officeDocument/2006/relationships/image" Target="../media/image35.jpg"/></Relationships>
</file>

<file path=ppt/slides/_rels/slide25.xml.rels><?xml version="1.0" encoding="UTF-8" standalone="yes"?>
<Relationships xmlns="http://schemas.openxmlformats.org/package/2006/relationships"><Relationship Id="rId8" Type="http://schemas.openxmlformats.org/officeDocument/2006/relationships/image" Target="../media/image43.jpeg"/><Relationship Id="rId3" Type="http://schemas.openxmlformats.org/officeDocument/2006/relationships/image" Target="../media/image38.jpg"/><Relationship Id="rId7" Type="http://schemas.openxmlformats.org/officeDocument/2006/relationships/image" Target="../media/image42.jpe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41.jpg"/><Relationship Id="rId11" Type="http://schemas.openxmlformats.org/officeDocument/2006/relationships/image" Target="../media/image46.jpeg"/><Relationship Id="rId5" Type="http://schemas.openxmlformats.org/officeDocument/2006/relationships/image" Target="../media/image40.jpg"/><Relationship Id="rId10" Type="http://schemas.openxmlformats.org/officeDocument/2006/relationships/image" Target="../media/image45.jpg"/><Relationship Id="rId4" Type="http://schemas.openxmlformats.org/officeDocument/2006/relationships/image" Target="../media/image39.jpg"/><Relationship Id="rId9" Type="http://schemas.openxmlformats.org/officeDocument/2006/relationships/image" Target="../media/image44.jp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48.jpe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hyperlink" Target="http://www.doe.in.gov/sites/default/files/safety/indiana-model-policy-address-gangs.pdf" TargetMode="External"/><Relationship Id="rId7" Type="http://schemas.openxmlformats.org/officeDocument/2006/relationships/hyperlink" Target="http://www.inys.indiana.edu/resources" TargetMode="External"/><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hyperlink" Target="http://www.in.gov/isdh/25391.htm" TargetMode="External"/><Relationship Id="rId5" Type="http://schemas.openxmlformats.org/officeDocument/2006/relationships/hyperlink" Target="http://www.hammondpolice.com/gangsuppressionSPA.htm" TargetMode="External"/><Relationship Id="rId4" Type="http://schemas.openxmlformats.org/officeDocument/2006/relationships/hyperlink" Target="http://www.hammondpolice.com/gangsuppressionENG.htm" TargetMode="External"/></Relationships>
</file>

<file path=ppt/slides/_rels/slide34.xml.rels><?xml version="1.0" encoding="UTF-8" standalone="yes"?>
<Relationships xmlns="http://schemas.openxmlformats.org/package/2006/relationships"><Relationship Id="rId3" Type="http://schemas.openxmlformats.org/officeDocument/2006/relationships/hyperlink" Target="https://www.nationalgangcenter.gov/Content/HTML/Why-Youth-Join-Gangs/" TargetMode="External"/><Relationship Id="rId7" Type="http://schemas.openxmlformats.org/officeDocument/2006/relationships/hyperlink" Target="http://www.nij.gov/publications/changing-course/pages/welcome.aspx" TargetMode="External"/><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hyperlink" Target="https://www.nationalgangcenter.gov/About/FAQ" TargetMode="External"/><Relationship Id="rId5" Type="http://schemas.openxmlformats.org/officeDocument/2006/relationships/hyperlink" Target="https://www.nationalgangcenter.gov/Content/Documents/Gu%C3%ADa-sobre-las-pandillas-para-los-padres.pdf" TargetMode="External"/><Relationship Id="rId4" Type="http://schemas.openxmlformats.org/officeDocument/2006/relationships/hyperlink" Target="https://www.nationalgangcenter.gov/Content/Documents/Parents-Guide-to-Gangs.pdf"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81000" y="1524000"/>
            <a:ext cx="8382000" cy="1470025"/>
          </a:xfrm>
        </p:spPr>
        <p:txBody>
          <a:bodyPr>
            <a:normAutofit fontScale="90000"/>
          </a:bodyPr>
          <a:lstStyle/>
          <a:p>
            <a:pPr algn="ctr"/>
            <a:r>
              <a:rPr lang="en-US" sz="2800" dirty="0"/>
              <a:t/>
            </a:r>
            <a:br>
              <a:rPr lang="en-US" sz="2800" dirty="0"/>
            </a:br>
            <a:r>
              <a:rPr lang="en-US" sz="2800" i="1" dirty="0" smtClean="0"/>
              <a:t>Indiana Department of Education</a:t>
            </a:r>
            <a:r>
              <a:rPr lang="en-US" sz="2800" dirty="0" smtClean="0"/>
              <a:t/>
            </a:r>
            <a:br>
              <a:rPr lang="en-US" sz="2800" dirty="0" smtClean="0"/>
            </a:br>
            <a:r>
              <a:rPr lang="en-US" sz="4900" dirty="0" smtClean="0"/>
              <a:t>Youth Gang Awareness</a:t>
            </a:r>
            <a:endParaRPr lang="en-US" sz="4900" dirty="0"/>
          </a:p>
        </p:txBody>
      </p:sp>
    </p:spTree>
    <p:extLst>
      <p:ext uri="{BB962C8B-B14F-4D97-AF65-F5344CB8AC3E}">
        <p14:creationId xmlns:p14="http://schemas.microsoft.com/office/powerpoint/2010/main" val="323812500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533400"/>
            <a:ext cx="9220200" cy="914400"/>
          </a:xfrm>
        </p:spPr>
        <p:txBody>
          <a:bodyPr>
            <a:noAutofit/>
          </a:bodyPr>
          <a:lstStyle/>
          <a:p>
            <a:pPr algn="ctr"/>
            <a:r>
              <a:rPr lang="en-US" sz="3200" cap="all" dirty="0" smtClean="0">
                <a:effectLst>
                  <a:outerShdw blurRad="38100" dist="38100" dir="2700000" algn="tl">
                    <a:srgbClr val="000000">
                      <a:alpha val="43137"/>
                    </a:srgbClr>
                  </a:outerShdw>
                </a:effectLst>
              </a:rPr>
              <a:t>Behavioral CHANGES that may indicate gang involvement</a:t>
            </a:r>
            <a:endParaRPr lang="en-US" sz="3200" cap="all"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0" y="1524000"/>
            <a:ext cx="9144000" cy="5551371"/>
          </a:xfrm>
        </p:spPr>
        <p:txBody>
          <a:bodyPr>
            <a:noAutofit/>
          </a:bodyPr>
          <a:lstStyle/>
          <a:p>
            <a:pPr>
              <a:spcAft>
                <a:spcPts val="300"/>
              </a:spcAft>
              <a:buFont typeface="Arial" panose="020B0604020202020204" pitchFamily="34" charset="0"/>
              <a:buChar char="•"/>
            </a:pPr>
            <a:r>
              <a:rPr lang="en-US" sz="2600" dirty="0" smtClean="0">
                <a:solidFill>
                  <a:srgbClr val="000000"/>
                </a:solidFill>
              </a:rPr>
              <a:t>Withdrawing </a:t>
            </a:r>
            <a:r>
              <a:rPr lang="en-US" sz="2600" dirty="0">
                <a:solidFill>
                  <a:srgbClr val="000000"/>
                </a:solidFill>
              </a:rPr>
              <a:t>from family activities and planned events.</a:t>
            </a:r>
          </a:p>
          <a:p>
            <a:pPr>
              <a:spcAft>
                <a:spcPts val="300"/>
              </a:spcAft>
              <a:buFont typeface="Arial" panose="020B0604020202020204" pitchFamily="34" charset="0"/>
              <a:buChar char="•"/>
            </a:pPr>
            <a:r>
              <a:rPr lang="en-US" sz="2600" dirty="0">
                <a:solidFill>
                  <a:srgbClr val="000000"/>
                </a:solidFill>
              </a:rPr>
              <a:t>Changed academic performance or declining </a:t>
            </a:r>
            <a:r>
              <a:rPr lang="en-US" sz="2600" dirty="0" smtClean="0">
                <a:solidFill>
                  <a:srgbClr val="000000"/>
                </a:solidFill>
              </a:rPr>
              <a:t>school attendance</a:t>
            </a:r>
            <a:r>
              <a:rPr lang="en-US" sz="2600" dirty="0">
                <a:solidFill>
                  <a:srgbClr val="000000"/>
                </a:solidFill>
              </a:rPr>
              <a:t>.</a:t>
            </a:r>
          </a:p>
          <a:p>
            <a:pPr>
              <a:spcAft>
                <a:spcPts val="300"/>
              </a:spcAft>
              <a:buFont typeface="Arial" panose="020B0604020202020204" pitchFamily="34" charset="0"/>
              <a:buChar char="•"/>
            </a:pPr>
            <a:r>
              <a:rPr lang="en-US" sz="2600" dirty="0">
                <a:solidFill>
                  <a:srgbClr val="000000"/>
                </a:solidFill>
              </a:rPr>
              <a:t>Defiant or confrontational behavior, such as </a:t>
            </a:r>
            <a:r>
              <a:rPr lang="en-US" sz="2600" dirty="0" smtClean="0">
                <a:solidFill>
                  <a:srgbClr val="000000"/>
                </a:solidFill>
              </a:rPr>
              <a:t>talking back</a:t>
            </a:r>
            <a:r>
              <a:rPr lang="en-US" sz="2600" dirty="0">
                <a:solidFill>
                  <a:srgbClr val="000000"/>
                </a:solidFill>
              </a:rPr>
              <a:t>, verbal abuse, name-calling, and disrespect </a:t>
            </a:r>
            <a:r>
              <a:rPr lang="en-US" sz="2600" dirty="0" smtClean="0">
                <a:solidFill>
                  <a:srgbClr val="000000"/>
                </a:solidFill>
              </a:rPr>
              <a:t>for teacher/parental </a:t>
            </a:r>
            <a:r>
              <a:rPr lang="en-US" sz="2600" dirty="0">
                <a:solidFill>
                  <a:srgbClr val="000000"/>
                </a:solidFill>
              </a:rPr>
              <a:t>authority.</a:t>
            </a:r>
          </a:p>
          <a:p>
            <a:pPr>
              <a:spcAft>
                <a:spcPts val="300"/>
              </a:spcAft>
              <a:buFont typeface="Arial" panose="020B0604020202020204" pitchFamily="34" charset="0"/>
              <a:buChar char="•"/>
            </a:pPr>
            <a:r>
              <a:rPr lang="en-US" sz="2600" dirty="0">
                <a:solidFill>
                  <a:srgbClr val="000000"/>
                </a:solidFill>
              </a:rPr>
              <a:t>Staying out late without reason.</a:t>
            </a:r>
          </a:p>
          <a:p>
            <a:pPr>
              <a:spcAft>
                <a:spcPts val="300"/>
              </a:spcAft>
              <a:buFont typeface="Arial" panose="020B0604020202020204" pitchFamily="34" charset="0"/>
              <a:buChar char="•"/>
            </a:pPr>
            <a:r>
              <a:rPr lang="en-US" sz="2600" dirty="0" smtClean="0">
                <a:solidFill>
                  <a:srgbClr val="000000"/>
                </a:solidFill>
              </a:rPr>
              <a:t>Angry </a:t>
            </a:r>
            <a:r>
              <a:rPr lang="en-US" sz="2600" dirty="0">
                <a:solidFill>
                  <a:srgbClr val="000000"/>
                </a:solidFill>
              </a:rPr>
              <a:t>outbursts, excessive aggression.</a:t>
            </a:r>
          </a:p>
          <a:p>
            <a:pPr>
              <a:spcAft>
                <a:spcPts val="300"/>
              </a:spcAft>
              <a:buFont typeface="Arial" panose="020B0604020202020204" pitchFamily="34" charset="0"/>
              <a:buChar char="•"/>
            </a:pPr>
            <a:r>
              <a:rPr lang="en-US" sz="2600" dirty="0">
                <a:solidFill>
                  <a:srgbClr val="000000"/>
                </a:solidFill>
              </a:rPr>
              <a:t>Excessive worry about safety; constantly </a:t>
            </a:r>
            <a:r>
              <a:rPr lang="en-US" sz="2600" dirty="0" smtClean="0">
                <a:solidFill>
                  <a:srgbClr val="000000"/>
                </a:solidFill>
              </a:rPr>
              <a:t>surveying surroundings </a:t>
            </a:r>
            <a:r>
              <a:rPr lang="en-US" sz="2600" dirty="0">
                <a:solidFill>
                  <a:srgbClr val="000000"/>
                </a:solidFill>
              </a:rPr>
              <a:t>for danger.</a:t>
            </a:r>
          </a:p>
          <a:p>
            <a:pPr>
              <a:spcAft>
                <a:spcPts val="300"/>
              </a:spcAft>
              <a:buFont typeface="Arial" panose="020B0604020202020204" pitchFamily="34" charset="0"/>
              <a:buChar char="•"/>
            </a:pPr>
            <a:r>
              <a:rPr lang="en-US" sz="2600" dirty="0">
                <a:solidFill>
                  <a:srgbClr val="000000"/>
                </a:solidFill>
              </a:rPr>
              <a:t>Sudden negative attitudes about law </a:t>
            </a:r>
            <a:r>
              <a:rPr lang="en-US" sz="2600" dirty="0" smtClean="0">
                <a:solidFill>
                  <a:srgbClr val="000000"/>
                </a:solidFill>
              </a:rPr>
              <a:t>enforcement or </a:t>
            </a:r>
            <a:r>
              <a:rPr lang="en-US" sz="2600" dirty="0">
                <a:solidFill>
                  <a:srgbClr val="000000"/>
                </a:solidFill>
              </a:rPr>
              <a:t>adults in positions of authority (school officials </a:t>
            </a:r>
            <a:r>
              <a:rPr lang="en-US" sz="2600" dirty="0" smtClean="0">
                <a:solidFill>
                  <a:srgbClr val="000000"/>
                </a:solidFill>
              </a:rPr>
              <a:t>or teachers).</a:t>
            </a:r>
            <a:endParaRPr lang="en-US" sz="2600" dirty="0">
              <a:solidFill>
                <a:srgbClr val="000000"/>
              </a:solidFill>
            </a:endParaRPr>
          </a:p>
        </p:txBody>
      </p:sp>
      <p:sp>
        <p:nvSpPr>
          <p:cNvPr id="5" name="TextBox 4"/>
          <p:cNvSpPr txBox="1"/>
          <p:nvPr/>
        </p:nvSpPr>
        <p:spPr>
          <a:xfrm>
            <a:off x="457200" y="6600550"/>
            <a:ext cx="8458200" cy="246221"/>
          </a:xfrm>
          <a:prstGeom prst="rect">
            <a:avLst/>
          </a:prstGeom>
          <a:noFill/>
        </p:spPr>
        <p:txBody>
          <a:bodyPr wrap="square" rtlCol="0">
            <a:spAutoFit/>
          </a:bodyPr>
          <a:lstStyle/>
          <a:p>
            <a:r>
              <a:rPr lang="en-US" sz="1000" dirty="0" smtClean="0"/>
              <a:t>2015 Parents’ Guide to Gangs, National Gang Center, Office of Juvenile Justice and Delinquency Prevention, USDOJ</a:t>
            </a:r>
            <a:endParaRPr lang="en-US" sz="1000" dirty="0"/>
          </a:p>
        </p:txBody>
      </p:sp>
    </p:spTree>
    <p:extLst>
      <p:ext uri="{BB962C8B-B14F-4D97-AF65-F5344CB8AC3E}">
        <p14:creationId xmlns:p14="http://schemas.microsoft.com/office/powerpoint/2010/main" val="199928882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81" y="533400"/>
            <a:ext cx="9144000" cy="914400"/>
          </a:xfrm>
        </p:spPr>
        <p:txBody>
          <a:bodyPr>
            <a:normAutofit fontScale="90000"/>
          </a:bodyPr>
          <a:lstStyle/>
          <a:p>
            <a:pPr algn="ctr"/>
            <a:r>
              <a:rPr lang="en-US" sz="3600" cap="all" dirty="0">
                <a:effectLst>
                  <a:outerShdw blurRad="38100" dist="38100" dir="2700000" algn="tl">
                    <a:srgbClr val="000000">
                      <a:alpha val="43137"/>
                    </a:srgbClr>
                  </a:outerShdw>
                </a:effectLst>
              </a:rPr>
              <a:t>Behavioral CHANGES that may indicate gang involvement</a:t>
            </a:r>
          </a:p>
        </p:txBody>
      </p:sp>
      <p:sp>
        <p:nvSpPr>
          <p:cNvPr id="3" name="Content Placeholder 2"/>
          <p:cNvSpPr>
            <a:spLocks noGrp="1"/>
          </p:cNvSpPr>
          <p:nvPr>
            <p:ph idx="1"/>
          </p:nvPr>
        </p:nvSpPr>
        <p:spPr>
          <a:xfrm>
            <a:off x="76200" y="1418510"/>
            <a:ext cx="9067800" cy="5257800"/>
          </a:xfrm>
        </p:spPr>
        <p:txBody>
          <a:bodyPr>
            <a:noAutofit/>
          </a:bodyPr>
          <a:lstStyle/>
          <a:p>
            <a:pPr>
              <a:spcBef>
                <a:spcPts val="500"/>
              </a:spcBef>
              <a:spcAft>
                <a:spcPts val="500"/>
              </a:spcAft>
              <a:buFont typeface="Arial" panose="020B0604020202020204" pitchFamily="34" charset="0"/>
              <a:buChar char="•"/>
            </a:pPr>
            <a:r>
              <a:rPr lang="en-US" sz="2600" dirty="0">
                <a:solidFill>
                  <a:srgbClr val="000000"/>
                </a:solidFill>
              </a:rPr>
              <a:t>Change in attitude about school, church, or other normal activities or change in behavior when attending these activities.</a:t>
            </a:r>
          </a:p>
          <a:p>
            <a:pPr>
              <a:spcBef>
                <a:spcPts val="500"/>
              </a:spcBef>
              <a:spcAft>
                <a:spcPts val="500"/>
              </a:spcAft>
              <a:buFont typeface="Arial" panose="020B0604020202020204" pitchFamily="34" charset="0"/>
              <a:buChar char="•"/>
            </a:pPr>
            <a:r>
              <a:rPr lang="en-US" sz="2600" dirty="0">
                <a:solidFill>
                  <a:srgbClr val="000000"/>
                </a:solidFill>
              </a:rPr>
              <a:t>Drastic changes in personal style.</a:t>
            </a:r>
          </a:p>
          <a:p>
            <a:pPr>
              <a:spcBef>
                <a:spcPts val="500"/>
              </a:spcBef>
              <a:spcAft>
                <a:spcPts val="500"/>
              </a:spcAft>
              <a:buFont typeface="Arial" panose="020B0604020202020204" pitchFamily="34" charset="0"/>
              <a:buChar char="•"/>
            </a:pPr>
            <a:r>
              <a:rPr lang="en-US" sz="2600" dirty="0">
                <a:solidFill>
                  <a:srgbClr val="000000"/>
                </a:solidFill>
              </a:rPr>
              <a:t>Withdrawal from longtime friends and forming bonds with an entirely new group of friends.</a:t>
            </a:r>
          </a:p>
          <a:p>
            <a:pPr>
              <a:spcBef>
                <a:spcPts val="500"/>
              </a:spcBef>
              <a:spcAft>
                <a:spcPts val="500"/>
              </a:spcAft>
              <a:buFont typeface="Arial" panose="020B0604020202020204" pitchFamily="34" charset="0"/>
              <a:buChar char="•"/>
            </a:pPr>
            <a:r>
              <a:rPr lang="en-US" sz="2600" dirty="0" smtClean="0">
                <a:solidFill>
                  <a:srgbClr val="000000"/>
                </a:solidFill>
              </a:rPr>
              <a:t>Suspected use of drugs, such as alcohol, inhalants, and narcotics.</a:t>
            </a:r>
            <a:endParaRPr lang="en-US" sz="2600" dirty="0">
              <a:solidFill>
                <a:srgbClr val="000000"/>
              </a:solidFill>
            </a:endParaRPr>
          </a:p>
          <a:p>
            <a:pPr>
              <a:spcBef>
                <a:spcPts val="500"/>
              </a:spcBef>
              <a:spcAft>
                <a:spcPts val="500"/>
              </a:spcAft>
              <a:buFont typeface="Arial" panose="020B0604020202020204" pitchFamily="34" charset="0"/>
              <a:buChar char="•"/>
            </a:pPr>
            <a:r>
              <a:rPr lang="en-US" sz="2600" dirty="0">
                <a:solidFill>
                  <a:srgbClr val="000000"/>
                </a:solidFill>
              </a:rPr>
              <a:t>Possession of firearms, ammunition, or other weapons.</a:t>
            </a:r>
          </a:p>
          <a:p>
            <a:pPr>
              <a:spcBef>
                <a:spcPts val="500"/>
              </a:spcBef>
              <a:spcAft>
                <a:spcPts val="500"/>
              </a:spcAft>
              <a:buFont typeface="Arial" panose="020B0604020202020204" pitchFamily="34" charset="0"/>
              <a:buChar char="•"/>
            </a:pPr>
            <a:r>
              <a:rPr lang="en-US" sz="2600" dirty="0">
                <a:solidFill>
                  <a:srgbClr val="000000"/>
                </a:solidFill>
              </a:rPr>
              <a:t>Non-accidental physical injuries (such as evidence of being beaten or injuries to hands and knuckles from fighting).</a:t>
            </a:r>
          </a:p>
          <a:p>
            <a:pPr>
              <a:spcBef>
                <a:spcPts val="500"/>
              </a:spcBef>
              <a:spcAft>
                <a:spcPts val="500"/>
              </a:spcAft>
              <a:buFont typeface="Arial" panose="020B0604020202020204" pitchFamily="34" charset="0"/>
              <a:buChar char="•"/>
            </a:pPr>
            <a:r>
              <a:rPr lang="en-US" sz="2600" dirty="0">
                <a:solidFill>
                  <a:srgbClr val="000000"/>
                </a:solidFill>
              </a:rPr>
              <a:t>Unexplained cash or goods, such as clothing, video games, or jewelry.</a:t>
            </a:r>
          </a:p>
        </p:txBody>
      </p:sp>
      <p:sp>
        <p:nvSpPr>
          <p:cNvPr id="4" name="TextBox 3"/>
          <p:cNvSpPr txBox="1"/>
          <p:nvPr/>
        </p:nvSpPr>
        <p:spPr>
          <a:xfrm>
            <a:off x="533400" y="6553200"/>
            <a:ext cx="8458200" cy="246221"/>
          </a:xfrm>
          <a:prstGeom prst="rect">
            <a:avLst/>
          </a:prstGeom>
          <a:noFill/>
        </p:spPr>
        <p:txBody>
          <a:bodyPr wrap="square" rtlCol="0">
            <a:spAutoFit/>
          </a:bodyPr>
          <a:lstStyle/>
          <a:p>
            <a:r>
              <a:rPr lang="en-US" sz="1000" dirty="0" smtClean="0"/>
              <a:t>Parents’ Guide to Gangs, 2015, National Gang Center, Office of Juvenile Justice and Delinquency Prevention, USDOJ</a:t>
            </a:r>
            <a:endParaRPr lang="en-US" sz="1000" dirty="0"/>
          </a:p>
        </p:txBody>
      </p:sp>
    </p:spTree>
    <p:extLst>
      <p:ext uri="{BB962C8B-B14F-4D97-AF65-F5344CB8AC3E}">
        <p14:creationId xmlns:p14="http://schemas.microsoft.com/office/powerpoint/2010/main" val="333388754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33400"/>
            <a:ext cx="9144000" cy="685800"/>
          </a:xfrm>
        </p:spPr>
        <p:txBody>
          <a:bodyPr>
            <a:normAutofit fontScale="90000"/>
          </a:bodyPr>
          <a:lstStyle/>
          <a:p>
            <a:pPr algn="ctr"/>
            <a:r>
              <a:rPr lang="en-US" sz="3600" cap="all" dirty="0" smtClean="0">
                <a:effectLst>
                  <a:outerShdw blurRad="38100" dist="38100" dir="2700000" algn="tl">
                    <a:srgbClr val="000000">
                      <a:alpha val="43137"/>
                    </a:srgbClr>
                  </a:outerShdw>
                </a:effectLst>
              </a:rPr>
              <a:t>Individual risk Factors for youth violence</a:t>
            </a:r>
            <a:endParaRPr lang="en-US" sz="3600" cap="all"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381000" y="914400"/>
            <a:ext cx="8305800" cy="5715000"/>
          </a:xfrm>
        </p:spPr>
        <p:txBody>
          <a:bodyPr>
            <a:normAutofit fontScale="92500" lnSpcReduction="10000"/>
          </a:bodyPr>
          <a:lstStyle/>
          <a:p>
            <a:pPr>
              <a:spcBef>
                <a:spcPts val="1000"/>
              </a:spcBef>
              <a:spcAft>
                <a:spcPts val="1000"/>
              </a:spcAft>
            </a:pPr>
            <a:endParaRPr lang="en-US" sz="1400" dirty="0" smtClean="0"/>
          </a:p>
          <a:p>
            <a:r>
              <a:rPr lang="en-US" sz="3000" dirty="0">
                <a:solidFill>
                  <a:srgbClr val="000000"/>
                </a:solidFill>
              </a:rPr>
              <a:t>Past violent victimization</a:t>
            </a:r>
          </a:p>
          <a:p>
            <a:r>
              <a:rPr lang="en-US" sz="3000" dirty="0">
                <a:solidFill>
                  <a:srgbClr val="000000"/>
                </a:solidFill>
              </a:rPr>
              <a:t>Early aggressive behavior</a:t>
            </a:r>
          </a:p>
          <a:p>
            <a:r>
              <a:rPr lang="en-US" sz="3000" dirty="0">
                <a:solidFill>
                  <a:srgbClr val="000000"/>
                </a:solidFill>
              </a:rPr>
              <a:t>Poor behavioral control/hyperactivity</a:t>
            </a:r>
          </a:p>
          <a:p>
            <a:r>
              <a:rPr lang="en-US" sz="3000" dirty="0">
                <a:solidFill>
                  <a:srgbClr val="000000"/>
                </a:solidFill>
              </a:rPr>
              <a:t>Antisocial behavior</a:t>
            </a:r>
          </a:p>
          <a:p>
            <a:r>
              <a:rPr lang="en-US" sz="3000" dirty="0">
                <a:solidFill>
                  <a:srgbClr val="000000"/>
                </a:solidFill>
              </a:rPr>
              <a:t>Lack of guilt or empathy</a:t>
            </a:r>
          </a:p>
          <a:p>
            <a:r>
              <a:rPr lang="en-US" sz="3000" dirty="0">
                <a:solidFill>
                  <a:srgbClr val="000000"/>
                </a:solidFill>
              </a:rPr>
              <a:t>Drug or alcohol abuse</a:t>
            </a:r>
          </a:p>
          <a:p>
            <a:r>
              <a:rPr lang="en-US" sz="3000" dirty="0">
                <a:solidFill>
                  <a:srgbClr val="000000"/>
                </a:solidFill>
              </a:rPr>
              <a:t>Exposure to family conflict and violence</a:t>
            </a:r>
          </a:p>
          <a:p>
            <a:r>
              <a:rPr lang="en-US" sz="3000" dirty="0">
                <a:solidFill>
                  <a:srgbClr val="000000"/>
                </a:solidFill>
              </a:rPr>
              <a:t>Exposure to violence in media</a:t>
            </a:r>
          </a:p>
          <a:p>
            <a:r>
              <a:rPr lang="en-US" sz="3000" dirty="0">
                <a:solidFill>
                  <a:srgbClr val="000000"/>
                </a:solidFill>
              </a:rPr>
              <a:t>Having been a victim of bullying</a:t>
            </a:r>
          </a:p>
          <a:p>
            <a:r>
              <a:rPr lang="en-US" sz="3000" dirty="0">
                <a:solidFill>
                  <a:srgbClr val="000000"/>
                </a:solidFill>
              </a:rPr>
              <a:t>Difficulty controlling feelings, especially anger</a:t>
            </a:r>
          </a:p>
          <a:p>
            <a:r>
              <a:rPr lang="en-US" sz="3000" dirty="0">
                <a:solidFill>
                  <a:srgbClr val="000000"/>
                </a:solidFill>
              </a:rPr>
              <a:t>Major mental illness</a:t>
            </a:r>
          </a:p>
          <a:p>
            <a:r>
              <a:rPr lang="en-US" sz="3000" dirty="0">
                <a:solidFill>
                  <a:srgbClr val="000000"/>
                </a:solidFill>
              </a:rPr>
              <a:t>Parental substance abuse or history of crime</a:t>
            </a:r>
          </a:p>
          <a:p>
            <a:endParaRPr lang="en-US" sz="3000" dirty="0"/>
          </a:p>
        </p:txBody>
      </p:sp>
      <p:sp>
        <p:nvSpPr>
          <p:cNvPr id="4" name="TextBox 3"/>
          <p:cNvSpPr txBox="1"/>
          <p:nvPr/>
        </p:nvSpPr>
        <p:spPr>
          <a:xfrm>
            <a:off x="838200" y="6400799"/>
            <a:ext cx="8077200" cy="246221"/>
          </a:xfrm>
          <a:prstGeom prst="rect">
            <a:avLst/>
          </a:prstGeom>
          <a:noFill/>
        </p:spPr>
        <p:txBody>
          <a:bodyPr wrap="square" rtlCol="0">
            <a:spAutoFit/>
          </a:bodyPr>
          <a:lstStyle/>
          <a:p>
            <a:r>
              <a:rPr lang="en-US" sz="1000" dirty="0"/>
              <a:t>Centers for Disease Control and Prevention; Office of Juvenile Justice and Delinquency Prevention</a:t>
            </a:r>
          </a:p>
        </p:txBody>
      </p:sp>
    </p:spTree>
    <p:extLst>
      <p:ext uri="{BB962C8B-B14F-4D97-AF65-F5344CB8AC3E}">
        <p14:creationId xmlns:p14="http://schemas.microsoft.com/office/powerpoint/2010/main" val="187851662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09600"/>
            <a:ext cx="9144000" cy="685800"/>
          </a:xfrm>
        </p:spPr>
        <p:txBody>
          <a:bodyPr>
            <a:normAutofit/>
          </a:bodyPr>
          <a:lstStyle/>
          <a:p>
            <a:pPr algn="ctr"/>
            <a:r>
              <a:rPr lang="en-US" sz="3600" cap="all" dirty="0" smtClean="0">
                <a:effectLst>
                  <a:outerShdw blurRad="38100" dist="38100" dir="2700000" algn="tl">
                    <a:srgbClr val="000000">
                      <a:alpha val="43137"/>
                    </a:srgbClr>
                  </a:outerShdw>
                </a:effectLst>
              </a:rPr>
              <a:t>Family risk Factors for youth violence</a:t>
            </a:r>
            <a:endParaRPr lang="en-US" sz="3600" cap="all"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458286" y="1066800"/>
            <a:ext cx="8305800" cy="4953000"/>
          </a:xfrm>
        </p:spPr>
        <p:txBody>
          <a:bodyPr>
            <a:normAutofit/>
          </a:bodyPr>
          <a:lstStyle/>
          <a:p>
            <a:pPr>
              <a:spcBef>
                <a:spcPts val="1000"/>
              </a:spcBef>
              <a:spcAft>
                <a:spcPts val="1000"/>
              </a:spcAft>
            </a:pPr>
            <a:endParaRPr lang="en-US" sz="1400" dirty="0" smtClean="0"/>
          </a:p>
          <a:p>
            <a:pPr>
              <a:spcBef>
                <a:spcPts val="1000"/>
              </a:spcBef>
              <a:spcAft>
                <a:spcPts val="1000"/>
              </a:spcAft>
            </a:pPr>
            <a:r>
              <a:rPr lang="en-US" sz="3000" dirty="0">
                <a:solidFill>
                  <a:srgbClr val="000000"/>
                </a:solidFill>
              </a:rPr>
              <a:t>Low parental involvement</a:t>
            </a:r>
          </a:p>
          <a:p>
            <a:pPr>
              <a:spcBef>
                <a:spcPts val="1000"/>
              </a:spcBef>
              <a:spcAft>
                <a:spcPts val="1000"/>
              </a:spcAft>
            </a:pPr>
            <a:r>
              <a:rPr lang="en-US" sz="3000" dirty="0">
                <a:solidFill>
                  <a:srgbClr val="000000"/>
                </a:solidFill>
              </a:rPr>
              <a:t>Low emotional attachment to parents</a:t>
            </a:r>
          </a:p>
          <a:p>
            <a:pPr>
              <a:spcBef>
                <a:spcPts val="1000"/>
              </a:spcBef>
              <a:spcAft>
                <a:spcPts val="1000"/>
              </a:spcAft>
            </a:pPr>
            <a:r>
              <a:rPr lang="en-US" sz="3000" dirty="0">
                <a:solidFill>
                  <a:srgbClr val="000000"/>
                </a:solidFill>
              </a:rPr>
              <a:t>Inconsistent disciplinary practices</a:t>
            </a:r>
          </a:p>
          <a:p>
            <a:pPr>
              <a:spcBef>
                <a:spcPts val="1000"/>
              </a:spcBef>
              <a:spcAft>
                <a:spcPts val="1000"/>
              </a:spcAft>
            </a:pPr>
            <a:r>
              <a:rPr lang="en-US" sz="3000" dirty="0">
                <a:solidFill>
                  <a:srgbClr val="000000"/>
                </a:solidFill>
              </a:rPr>
              <a:t>Poor parental supervision and monitoring</a:t>
            </a:r>
          </a:p>
          <a:p>
            <a:pPr>
              <a:spcBef>
                <a:spcPts val="1000"/>
              </a:spcBef>
              <a:spcAft>
                <a:spcPts val="1000"/>
              </a:spcAft>
            </a:pPr>
            <a:r>
              <a:rPr lang="en-US" sz="3000" dirty="0">
                <a:solidFill>
                  <a:srgbClr val="000000"/>
                </a:solidFill>
              </a:rPr>
              <a:t>Large family size</a:t>
            </a:r>
          </a:p>
          <a:p>
            <a:pPr>
              <a:spcBef>
                <a:spcPts val="1000"/>
              </a:spcBef>
              <a:spcAft>
                <a:spcPts val="1000"/>
              </a:spcAft>
            </a:pPr>
            <a:r>
              <a:rPr lang="en-US" sz="3000" dirty="0">
                <a:solidFill>
                  <a:srgbClr val="000000"/>
                </a:solidFill>
              </a:rPr>
              <a:t>Presence of firearms in the home</a:t>
            </a:r>
          </a:p>
          <a:p>
            <a:pPr marL="109728" indent="0">
              <a:spcBef>
                <a:spcPts val="1000"/>
              </a:spcBef>
              <a:spcAft>
                <a:spcPts val="1000"/>
              </a:spcAft>
              <a:buNone/>
            </a:pPr>
            <a:endParaRPr lang="en-US" sz="3000" dirty="0"/>
          </a:p>
        </p:txBody>
      </p:sp>
      <p:sp>
        <p:nvSpPr>
          <p:cNvPr id="4" name="TextBox 3"/>
          <p:cNvSpPr txBox="1"/>
          <p:nvPr/>
        </p:nvSpPr>
        <p:spPr>
          <a:xfrm>
            <a:off x="709188" y="6400799"/>
            <a:ext cx="8077200" cy="246221"/>
          </a:xfrm>
          <a:prstGeom prst="rect">
            <a:avLst/>
          </a:prstGeom>
          <a:noFill/>
        </p:spPr>
        <p:txBody>
          <a:bodyPr wrap="square" rtlCol="0">
            <a:spAutoFit/>
          </a:bodyPr>
          <a:lstStyle/>
          <a:p>
            <a:r>
              <a:rPr lang="en-US" sz="1000" dirty="0"/>
              <a:t>Centers for Disease Control and Prevention; Office of Juvenile Justice and Delinquency Prevention</a:t>
            </a:r>
          </a:p>
        </p:txBody>
      </p:sp>
    </p:spTree>
    <p:extLst>
      <p:ext uri="{BB962C8B-B14F-4D97-AF65-F5344CB8AC3E}">
        <p14:creationId xmlns:p14="http://schemas.microsoft.com/office/powerpoint/2010/main" val="419156964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09600"/>
            <a:ext cx="9144000" cy="685800"/>
          </a:xfrm>
        </p:spPr>
        <p:txBody>
          <a:bodyPr>
            <a:normAutofit fontScale="90000"/>
          </a:bodyPr>
          <a:lstStyle/>
          <a:p>
            <a:pPr algn="ctr"/>
            <a:r>
              <a:rPr lang="en-US" sz="3600" cap="all" dirty="0" smtClean="0">
                <a:effectLst>
                  <a:outerShdw blurRad="38100" dist="38100" dir="2700000" algn="tl">
                    <a:srgbClr val="000000">
                      <a:alpha val="43137"/>
                    </a:srgbClr>
                  </a:outerShdw>
                </a:effectLst>
              </a:rPr>
              <a:t>community risk Factors for youth violence</a:t>
            </a:r>
            <a:endParaRPr lang="en-US" sz="3600" cap="all"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381000" y="914400"/>
            <a:ext cx="8305800" cy="5486400"/>
          </a:xfrm>
        </p:spPr>
        <p:txBody>
          <a:bodyPr>
            <a:normAutofit/>
          </a:bodyPr>
          <a:lstStyle/>
          <a:p>
            <a:pPr>
              <a:spcBef>
                <a:spcPts val="1000"/>
              </a:spcBef>
              <a:spcAft>
                <a:spcPts val="1000"/>
              </a:spcAft>
            </a:pPr>
            <a:endParaRPr lang="en-US" sz="1400" dirty="0" smtClean="0"/>
          </a:p>
          <a:p>
            <a:pPr>
              <a:spcBef>
                <a:spcPts val="1000"/>
              </a:spcBef>
              <a:spcAft>
                <a:spcPts val="1000"/>
              </a:spcAft>
            </a:pPr>
            <a:r>
              <a:rPr lang="en-US" sz="3000" dirty="0">
                <a:solidFill>
                  <a:srgbClr val="000000"/>
                </a:solidFill>
              </a:rPr>
              <a:t>Association with delinquent peers</a:t>
            </a:r>
          </a:p>
          <a:p>
            <a:pPr>
              <a:spcBef>
                <a:spcPts val="1000"/>
              </a:spcBef>
              <a:spcAft>
                <a:spcPts val="1000"/>
              </a:spcAft>
            </a:pPr>
            <a:r>
              <a:rPr lang="en-US" sz="3000" dirty="0">
                <a:solidFill>
                  <a:srgbClr val="000000"/>
                </a:solidFill>
              </a:rPr>
              <a:t>Peer rejection</a:t>
            </a:r>
          </a:p>
          <a:p>
            <a:pPr>
              <a:spcBef>
                <a:spcPts val="1000"/>
              </a:spcBef>
              <a:spcAft>
                <a:spcPts val="1000"/>
              </a:spcAft>
            </a:pPr>
            <a:r>
              <a:rPr lang="en-US" sz="3000" dirty="0">
                <a:solidFill>
                  <a:srgbClr val="000000"/>
                </a:solidFill>
              </a:rPr>
              <a:t>Low school commitment/involvement</a:t>
            </a:r>
          </a:p>
          <a:p>
            <a:pPr>
              <a:spcBef>
                <a:spcPts val="1000"/>
              </a:spcBef>
              <a:spcAft>
                <a:spcPts val="1000"/>
              </a:spcAft>
            </a:pPr>
            <a:r>
              <a:rPr lang="en-US" sz="3000" dirty="0">
                <a:solidFill>
                  <a:srgbClr val="000000"/>
                </a:solidFill>
              </a:rPr>
              <a:t>High-crime neighborhoods</a:t>
            </a:r>
          </a:p>
          <a:p>
            <a:pPr>
              <a:spcBef>
                <a:spcPts val="1000"/>
              </a:spcBef>
              <a:spcAft>
                <a:spcPts val="1000"/>
              </a:spcAft>
            </a:pPr>
            <a:r>
              <a:rPr lang="en-US" sz="3000" dirty="0">
                <a:solidFill>
                  <a:srgbClr val="000000"/>
                </a:solidFill>
              </a:rPr>
              <a:t>Socially disorganized neighborhoods</a:t>
            </a:r>
          </a:p>
          <a:p>
            <a:pPr>
              <a:spcBef>
                <a:spcPts val="1000"/>
              </a:spcBef>
              <a:spcAft>
                <a:spcPts val="1000"/>
              </a:spcAft>
            </a:pPr>
            <a:r>
              <a:rPr lang="en-US" sz="3000" dirty="0" smtClean="0">
                <a:solidFill>
                  <a:srgbClr val="000000"/>
                </a:solidFill>
              </a:rPr>
              <a:t>High concentration of lower socioeconomic groups</a:t>
            </a:r>
            <a:endParaRPr lang="en-US" sz="3000" dirty="0">
              <a:solidFill>
                <a:srgbClr val="000000"/>
              </a:solidFill>
            </a:endParaRPr>
          </a:p>
          <a:p>
            <a:pPr>
              <a:spcBef>
                <a:spcPts val="1000"/>
              </a:spcBef>
              <a:spcAft>
                <a:spcPts val="1000"/>
              </a:spcAft>
            </a:pPr>
            <a:r>
              <a:rPr lang="en-US" sz="3000" dirty="0">
                <a:solidFill>
                  <a:srgbClr val="000000"/>
                </a:solidFill>
              </a:rPr>
              <a:t>Gangs and easy access to firearms</a:t>
            </a:r>
          </a:p>
          <a:p>
            <a:pPr marL="109728" indent="0">
              <a:spcBef>
                <a:spcPts val="1000"/>
              </a:spcBef>
              <a:spcAft>
                <a:spcPts val="1000"/>
              </a:spcAft>
              <a:buNone/>
            </a:pPr>
            <a:endParaRPr lang="en-US" sz="3000" dirty="0"/>
          </a:p>
        </p:txBody>
      </p:sp>
      <p:sp>
        <p:nvSpPr>
          <p:cNvPr id="4" name="TextBox 3"/>
          <p:cNvSpPr txBox="1"/>
          <p:nvPr/>
        </p:nvSpPr>
        <p:spPr>
          <a:xfrm>
            <a:off x="762000" y="6402575"/>
            <a:ext cx="8077200" cy="246221"/>
          </a:xfrm>
          <a:prstGeom prst="rect">
            <a:avLst/>
          </a:prstGeom>
          <a:noFill/>
        </p:spPr>
        <p:txBody>
          <a:bodyPr wrap="square" rtlCol="0">
            <a:spAutoFit/>
          </a:bodyPr>
          <a:lstStyle/>
          <a:p>
            <a:r>
              <a:rPr lang="en-US" sz="1000" dirty="0"/>
              <a:t>Centers for Disease Control and Prevention; Office of Juvenile Justice and Delinquency Prevention</a:t>
            </a:r>
          </a:p>
        </p:txBody>
      </p:sp>
    </p:spTree>
    <p:extLst>
      <p:ext uri="{BB962C8B-B14F-4D97-AF65-F5344CB8AC3E}">
        <p14:creationId xmlns:p14="http://schemas.microsoft.com/office/powerpoint/2010/main" val="239665473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57200"/>
            <a:ext cx="9144000" cy="1219200"/>
          </a:xfrm>
        </p:spPr>
        <p:txBody>
          <a:bodyPr>
            <a:normAutofit/>
          </a:bodyPr>
          <a:lstStyle/>
          <a:p>
            <a:pPr algn="ctr"/>
            <a:r>
              <a:rPr lang="en-US" sz="3600" cap="all" dirty="0" smtClean="0">
                <a:effectLst>
                  <a:outerShdw blurRad="38100" dist="38100" dir="2700000" algn="tl">
                    <a:srgbClr val="000000">
                      <a:alpha val="43137"/>
                    </a:srgbClr>
                  </a:outerShdw>
                </a:effectLst>
              </a:rPr>
              <a:t>Basic Observable Gang Identifiers</a:t>
            </a:r>
            <a:endParaRPr lang="en-US" sz="3600" cap="all"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1371600" y="1447800"/>
            <a:ext cx="6248400" cy="5126736"/>
          </a:xfrm>
        </p:spPr>
        <p:txBody>
          <a:bodyPr>
            <a:normAutofit/>
          </a:bodyPr>
          <a:lstStyle/>
          <a:p>
            <a:pPr>
              <a:spcBef>
                <a:spcPts val="1000"/>
              </a:spcBef>
              <a:spcAft>
                <a:spcPts val="1000"/>
              </a:spcAft>
            </a:pPr>
            <a:endParaRPr lang="en-US" sz="1400" dirty="0" smtClean="0">
              <a:solidFill>
                <a:srgbClr val="000000"/>
              </a:solidFill>
            </a:endParaRPr>
          </a:p>
          <a:p>
            <a:pPr>
              <a:spcBef>
                <a:spcPts val="1000"/>
              </a:spcBef>
              <a:spcAft>
                <a:spcPts val="1000"/>
              </a:spcAft>
            </a:pPr>
            <a:r>
              <a:rPr lang="en-US" sz="3200" dirty="0" smtClean="0">
                <a:solidFill>
                  <a:srgbClr val="000000"/>
                </a:solidFill>
              </a:rPr>
              <a:t>Social Media Content/Cellphone Communication</a:t>
            </a:r>
          </a:p>
          <a:p>
            <a:pPr>
              <a:spcBef>
                <a:spcPts val="1000"/>
              </a:spcBef>
              <a:spcAft>
                <a:spcPts val="1000"/>
              </a:spcAft>
            </a:pPr>
            <a:r>
              <a:rPr lang="en-US" sz="3200" dirty="0" smtClean="0">
                <a:solidFill>
                  <a:srgbClr val="000000"/>
                </a:solidFill>
              </a:rPr>
              <a:t>Symbols, Numbers, Colors, Drawings</a:t>
            </a:r>
          </a:p>
          <a:p>
            <a:pPr>
              <a:spcBef>
                <a:spcPts val="1000"/>
              </a:spcBef>
              <a:spcAft>
                <a:spcPts val="1000"/>
              </a:spcAft>
            </a:pPr>
            <a:r>
              <a:rPr lang="en-US" sz="3200" dirty="0" smtClean="0">
                <a:solidFill>
                  <a:srgbClr val="000000"/>
                </a:solidFill>
              </a:rPr>
              <a:t>Graffiti</a:t>
            </a:r>
          </a:p>
          <a:p>
            <a:pPr>
              <a:spcBef>
                <a:spcPts val="1000"/>
              </a:spcBef>
              <a:spcAft>
                <a:spcPts val="1000"/>
              </a:spcAft>
            </a:pPr>
            <a:r>
              <a:rPr lang="en-US" sz="3200" dirty="0" smtClean="0"/>
              <a:t>Hand Signs</a:t>
            </a:r>
            <a:endParaRPr lang="en-US" sz="3200" dirty="0"/>
          </a:p>
        </p:txBody>
      </p:sp>
    </p:spTree>
    <p:extLst>
      <p:ext uri="{BB962C8B-B14F-4D97-AF65-F5344CB8AC3E}">
        <p14:creationId xmlns:p14="http://schemas.microsoft.com/office/powerpoint/2010/main" val="201257498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57200"/>
            <a:ext cx="9144000" cy="914400"/>
          </a:xfrm>
        </p:spPr>
        <p:txBody>
          <a:bodyPr>
            <a:normAutofit fontScale="90000"/>
          </a:bodyPr>
          <a:lstStyle/>
          <a:p>
            <a:pPr algn="ctr"/>
            <a:r>
              <a:rPr lang="en-US" sz="3600" cap="all" dirty="0" smtClean="0">
                <a:effectLst>
                  <a:outerShdw blurRad="38100" dist="38100" dir="2700000" algn="tl">
                    <a:srgbClr val="000000">
                      <a:alpha val="43137"/>
                    </a:srgbClr>
                  </a:outerShdw>
                </a:effectLst>
              </a:rPr>
              <a:t>Monitoring Social media/texting content</a:t>
            </a:r>
            <a:endParaRPr lang="en-US" sz="3600" cap="all"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228600" y="1371600"/>
            <a:ext cx="8686800" cy="5715000"/>
          </a:xfrm>
        </p:spPr>
        <p:txBody>
          <a:bodyPr>
            <a:normAutofit/>
          </a:bodyPr>
          <a:lstStyle/>
          <a:p>
            <a:pPr>
              <a:spcAft>
                <a:spcPts val="300"/>
              </a:spcAft>
            </a:pPr>
            <a:r>
              <a:rPr lang="en-US" b="1" dirty="0" smtClean="0">
                <a:solidFill>
                  <a:srgbClr val="000000"/>
                </a:solidFill>
              </a:rPr>
              <a:t>Social media and texting are the primary means of communication between youth gang members</a:t>
            </a:r>
          </a:p>
          <a:p>
            <a:pPr>
              <a:spcAft>
                <a:spcPts val="300"/>
              </a:spcAft>
            </a:pPr>
            <a:r>
              <a:rPr lang="en-US" dirty="0" smtClean="0">
                <a:solidFill>
                  <a:srgbClr val="000000"/>
                </a:solidFill>
              </a:rPr>
              <a:t>Gangs gain access and recruit youth for their Homegrown Local Youth Gangs and for regional gang affiliates for the purpose of drug sales, armed robbery, prostitution, beat downs, to claim turf and maintain dominance in schools</a:t>
            </a:r>
          </a:p>
          <a:p>
            <a:pPr>
              <a:spcAft>
                <a:spcPts val="300"/>
              </a:spcAft>
            </a:pPr>
            <a:r>
              <a:rPr lang="en-US" b="1" dirty="0" smtClean="0">
                <a:solidFill>
                  <a:srgbClr val="000000"/>
                </a:solidFill>
              </a:rPr>
              <a:t>Monitoring social media and phone activity is the best way to gain awareness into your child’s social life</a:t>
            </a:r>
          </a:p>
          <a:p>
            <a:pPr>
              <a:spcBef>
                <a:spcPts val="1000"/>
              </a:spcBef>
              <a:spcAft>
                <a:spcPts val="1000"/>
              </a:spcAft>
            </a:pPr>
            <a:endParaRPr lang="en-US" dirty="0"/>
          </a:p>
        </p:txBody>
      </p:sp>
    </p:spTree>
    <p:extLst>
      <p:ext uri="{BB962C8B-B14F-4D97-AF65-F5344CB8AC3E}">
        <p14:creationId xmlns:p14="http://schemas.microsoft.com/office/powerpoint/2010/main" val="25149317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33400"/>
            <a:ext cx="9144000" cy="914400"/>
          </a:xfrm>
        </p:spPr>
        <p:txBody>
          <a:bodyPr>
            <a:normAutofit fontScale="90000"/>
          </a:bodyPr>
          <a:lstStyle/>
          <a:p>
            <a:pPr algn="ctr"/>
            <a:r>
              <a:rPr lang="en-US" sz="3600" cap="all" dirty="0" smtClean="0">
                <a:effectLst>
                  <a:outerShdw blurRad="38100" dist="38100" dir="2700000" algn="tl">
                    <a:srgbClr val="000000">
                      <a:alpha val="43137"/>
                    </a:srgbClr>
                  </a:outerShdw>
                </a:effectLst>
              </a:rPr>
              <a:t>Youth gang writings, drawing, Symbols</a:t>
            </a:r>
            <a:endParaRPr lang="en-US" sz="3600" cap="all"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228600" y="1328596"/>
            <a:ext cx="8686800" cy="5562600"/>
          </a:xfrm>
        </p:spPr>
        <p:txBody>
          <a:bodyPr>
            <a:normAutofit/>
          </a:bodyPr>
          <a:lstStyle/>
          <a:p>
            <a:pPr>
              <a:spcAft>
                <a:spcPts val="300"/>
              </a:spcAft>
            </a:pPr>
            <a:r>
              <a:rPr lang="en-US" b="1" dirty="0" smtClean="0">
                <a:solidFill>
                  <a:srgbClr val="000000"/>
                </a:solidFill>
              </a:rPr>
              <a:t>Monitor writings, drawings and any unidentifiable symbols </a:t>
            </a:r>
          </a:p>
          <a:p>
            <a:pPr>
              <a:spcAft>
                <a:spcPts val="300"/>
              </a:spcAft>
            </a:pPr>
            <a:r>
              <a:rPr lang="en-US" dirty="0" smtClean="0">
                <a:solidFill>
                  <a:srgbClr val="000000"/>
                </a:solidFill>
              </a:rPr>
              <a:t>Review notebooks, sketchbooks – look in school backpack</a:t>
            </a:r>
          </a:p>
          <a:p>
            <a:pPr>
              <a:spcAft>
                <a:spcPts val="300"/>
              </a:spcAft>
            </a:pPr>
            <a:r>
              <a:rPr lang="en-US" dirty="0" smtClean="0">
                <a:solidFill>
                  <a:srgbClr val="000000"/>
                </a:solidFill>
              </a:rPr>
              <a:t>If unsure of the content/meaning of a drawing, unfamiliar symbols used with numbers or specific color combinations used with regularity – research their meaning online, ask for assistance at your local law enforcement office, or school resource officer</a:t>
            </a:r>
          </a:p>
          <a:p>
            <a:pPr>
              <a:spcAft>
                <a:spcPts val="300"/>
              </a:spcAft>
            </a:pPr>
            <a:r>
              <a:rPr lang="en-US" b="1" dirty="0" smtClean="0">
                <a:solidFill>
                  <a:srgbClr val="000000"/>
                </a:solidFill>
              </a:rPr>
              <a:t>Be diligent in your awareness of what your students/children are writing/drawing about – Be present</a:t>
            </a:r>
          </a:p>
          <a:p>
            <a:pPr>
              <a:spcAft>
                <a:spcPts val="300"/>
              </a:spcAft>
            </a:pPr>
            <a:endParaRPr lang="en-US" dirty="0" smtClean="0"/>
          </a:p>
          <a:p>
            <a:pPr>
              <a:spcBef>
                <a:spcPts val="1000"/>
              </a:spcBef>
              <a:spcAft>
                <a:spcPts val="1000"/>
              </a:spcAft>
            </a:pPr>
            <a:endParaRPr lang="en-US" dirty="0"/>
          </a:p>
        </p:txBody>
      </p:sp>
    </p:spTree>
    <p:extLst>
      <p:ext uri="{BB962C8B-B14F-4D97-AF65-F5344CB8AC3E}">
        <p14:creationId xmlns:p14="http://schemas.microsoft.com/office/powerpoint/2010/main" val="116852355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04800"/>
            <a:ext cx="9144000" cy="1066800"/>
          </a:xfrm>
        </p:spPr>
        <p:txBody>
          <a:bodyPr>
            <a:normAutofit/>
          </a:bodyPr>
          <a:lstStyle/>
          <a:p>
            <a:pPr algn="ctr"/>
            <a:r>
              <a:rPr lang="en-US" sz="3600" cap="all" dirty="0" smtClean="0">
                <a:effectLst>
                  <a:outerShdw blurRad="38100" dist="38100" dir="2700000" algn="tl">
                    <a:srgbClr val="000000">
                      <a:alpha val="43137"/>
                    </a:srgbClr>
                  </a:outerShdw>
                </a:effectLst>
              </a:rPr>
              <a:t>Youth Gang writings, drawings</a:t>
            </a:r>
            <a:endParaRPr lang="en-US" sz="3600" cap="all" dirty="0">
              <a:effectLst>
                <a:outerShdw blurRad="38100" dist="38100" dir="2700000" algn="tl">
                  <a:srgbClr val="000000">
                    <a:alpha val="43137"/>
                  </a:srgbClr>
                </a:outerShdw>
              </a:effectLst>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19800" y="1104413"/>
            <a:ext cx="2456688" cy="2444496"/>
          </a:xfrm>
          <a:prstGeom prst="rect">
            <a:avLst/>
          </a:prstGeom>
        </p:spPr>
      </p:pic>
      <p:pic>
        <p:nvPicPr>
          <p:cNvPr id="7" name="Content Placeholder 6"/>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152400" y="1133560"/>
            <a:ext cx="3852672" cy="2974848"/>
          </a:xfrm>
        </p:spPr>
      </p:pic>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59761" y="3592683"/>
            <a:ext cx="3925887" cy="320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14800" y="1140082"/>
            <a:ext cx="1802511" cy="3033141"/>
          </a:xfrm>
          <a:prstGeom prst="rect">
            <a:avLst/>
          </a:prstGeom>
          <a:ln w="25400">
            <a:solidFill>
              <a:srgbClr val="000000"/>
            </a:solidFill>
          </a:ln>
        </p:spPr>
      </p:pic>
      <p:pic>
        <p:nvPicPr>
          <p:cNvPr id="9" name="Pictur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94553" y="4123035"/>
            <a:ext cx="3218688" cy="2139696"/>
          </a:xfrm>
          <a:prstGeom prst="rect">
            <a:avLst/>
          </a:prstGeom>
          <a:ln w="25400">
            <a:solidFill>
              <a:srgbClr val="000000"/>
            </a:solidFill>
          </a:ln>
        </p:spPr>
      </p:pic>
      <p:pic>
        <p:nvPicPr>
          <p:cNvPr id="3" name="Picture 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285659" y="4419600"/>
            <a:ext cx="1790700" cy="1623060"/>
          </a:xfrm>
          <a:prstGeom prst="rect">
            <a:avLst/>
          </a:prstGeom>
          <a:ln w="25400">
            <a:solidFill>
              <a:srgbClr val="000000"/>
            </a:solidFill>
          </a:ln>
        </p:spPr>
      </p:pic>
    </p:spTree>
    <p:extLst>
      <p:ext uri="{BB962C8B-B14F-4D97-AF65-F5344CB8AC3E}">
        <p14:creationId xmlns:p14="http://schemas.microsoft.com/office/powerpoint/2010/main" val="179787887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 y="457200"/>
            <a:ext cx="4757471" cy="608076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86529" y="457200"/>
            <a:ext cx="4757471" cy="6080760"/>
          </a:xfrm>
          <a:prstGeom prst="rect">
            <a:avLst/>
          </a:prstGeom>
        </p:spPr>
      </p:pic>
    </p:spTree>
    <p:extLst>
      <p:ext uri="{BB962C8B-B14F-4D97-AF65-F5344CB8AC3E}">
        <p14:creationId xmlns:p14="http://schemas.microsoft.com/office/powerpoint/2010/main" val="39472195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81000"/>
            <a:ext cx="9144000" cy="990600"/>
          </a:xfrm>
        </p:spPr>
        <p:txBody>
          <a:bodyPr>
            <a:normAutofit/>
          </a:bodyPr>
          <a:lstStyle/>
          <a:p>
            <a:pPr algn="ctr"/>
            <a:r>
              <a:rPr lang="en-US" sz="3600" cap="all" dirty="0" smtClean="0">
                <a:effectLst>
                  <a:outerShdw blurRad="38100" dist="38100" dir="2700000" algn="tl">
                    <a:srgbClr val="000000">
                      <a:alpha val="43137"/>
                    </a:srgbClr>
                  </a:outerShdw>
                </a:effectLst>
              </a:rPr>
              <a:t>Why Do Youths Join Gangs</a:t>
            </a:r>
            <a:endParaRPr lang="en-US" sz="3600" cap="all"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457200" y="1219200"/>
            <a:ext cx="8229600" cy="5355336"/>
          </a:xfrm>
        </p:spPr>
        <p:txBody>
          <a:bodyPr>
            <a:normAutofit/>
          </a:bodyPr>
          <a:lstStyle/>
          <a:p>
            <a:r>
              <a:rPr lang="en-US" dirty="0">
                <a:solidFill>
                  <a:srgbClr val="000000"/>
                </a:solidFill>
              </a:rPr>
              <a:t>Social Discrimination &amp; Rejection</a:t>
            </a:r>
          </a:p>
          <a:p>
            <a:r>
              <a:rPr lang="en-US" dirty="0">
                <a:solidFill>
                  <a:srgbClr val="000000"/>
                </a:solidFill>
              </a:rPr>
              <a:t>Absence of a Family &amp; its Unconditional Love</a:t>
            </a:r>
          </a:p>
          <a:p>
            <a:r>
              <a:rPr lang="en-US" dirty="0">
                <a:solidFill>
                  <a:srgbClr val="000000"/>
                </a:solidFill>
              </a:rPr>
              <a:t>Lack of Positive Role Models</a:t>
            </a:r>
          </a:p>
          <a:p>
            <a:r>
              <a:rPr lang="en-US" dirty="0">
                <a:solidFill>
                  <a:srgbClr val="000000"/>
                </a:solidFill>
              </a:rPr>
              <a:t>Lack of Proper Discipline</a:t>
            </a:r>
          </a:p>
          <a:p>
            <a:r>
              <a:rPr lang="en-US" dirty="0">
                <a:solidFill>
                  <a:srgbClr val="000000"/>
                </a:solidFill>
              </a:rPr>
              <a:t>Lack of Positive Free-Time Activities</a:t>
            </a:r>
          </a:p>
          <a:p>
            <a:r>
              <a:rPr lang="en-US" dirty="0">
                <a:solidFill>
                  <a:srgbClr val="000000"/>
                </a:solidFill>
              </a:rPr>
              <a:t>Fear, Abuse, Lack of Security</a:t>
            </a:r>
          </a:p>
          <a:p>
            <a:r>
              <a:rPr lang="en-US" dirty="0">
                <a:solidFill>
                  <a:srgbClr val="000000"/>
                </a:solidFill>
              </a:rPr>
              <a:t>Economic Deprivation</a:t>
            </a:r>
          </a:p>
          <a:p>
            <a:r>
              <a:rPr lang="en-US" dirty="0">
                <a:solidFill>
                  <a:srgbClr val="000000"/>
                </a:solidFill>
              </a:rPr>
              <a:t>School Failure and Delinquency</a:t>
            </a:r>
          </a:p>
          <a:p>
            <a:r>
              <a:rPr lang="en-US" dirty="0">
                <a:solidFill>
                  <a:srgbClr val="000000"/>
                </a:solidFill>
              </a:rPr>
              <a:t>Low Self-Esteem</a:t>
            </a:r>
          </a:p>
          <a:p>
            <a:r>
              <a:rPr lang="en-US" dirty="0">
                <a:solidFill>
                  <a:srgbClr val="000000"/>
                </a:solidFill>
              </a:rPr>
              <a:t>Pathological Offenders’ Needs</a:t>
            </a:r>
          </a:p>
          <a:p>
            <a:r>
              <a:rPr lang="en-US" dirty="0">
                <a:solidFill>
                  <a:srgbClr val="000000"/>
                </a:solidFill>
              </a:rPr>
              <a:t>Influence of Migrating Gang </a:t>
            </a:r>
            <a:r>
              <a:rPr lang="en-US" dirty="0" smtClean="0">
                <a:solidFill>
                  <a:srgbClr val="000000"/>
                </a:solidFill>
              </a:rPr>
              <a:t>Member</a:t>
            </a:r>
            <a:endParaRPr lang="en-US" dirty="0">
              <a:solidFill>
                <a:srgbClr val="000000"/>
              </a:solidFill>
            </a:endParaRPr>
          </a:p>
        </p:txBody>
      </p:sp>
      <p:sp>
        <p:nvSpPr>
          <p:cNvPr id="4" name="TextBox 3"/>
          <p:cNvSpPr txBox="1"/>
          <p:nvPr/>
        </p:nvSpPr>
        <p:spPr>
          <a:xfrm>
            <a:off x="700391" y="6477000"/>
            <a:ext cx="8458200" cy="261610"/>
          </a:xfrm>
          <a:prstGeom prst="rect">
            <a:avLst/>
          </a:prstGeom>
          <a:noFill/>
        </p:spPr>
        <p:txBody>
          <a:bodyPr>
            <a:spAutoFit/>
          </a:bodyPr>
          <a:lstStyle/>
          <a:p>
            <a:pPr>
              <a:defRPr/>
            </a:pPr>
            <a:r>
              <a:rPr lang="en-US" sz="1100" dirty="0">
                <a:solidFill>
                  <a:srgbClr val="000000"/>
                </a:solidFill>
                <a:latin typeface="Tw Cen MT" panose="020B0602020104020603" pitchFamily="34" charset="0"/>
                <a:cs typeface="Arial" pitchFamily="34" charset="0"/>
              </a:rPr>
              <a:t>Mike Carlie, Ph.D., 2002, </a:t>
            </a:r>
            <a:r>
              <a:rPr lang="en-US" sz="1100" i="1" dirty="0">
                <a:solidFill>
                  <a:srgbClr val="000000"/>
                </a:solidFill>
                <a:latin typeface="Tw Cen MT" panose="020B0602020104020603" pitchFamily="34" charset="0"/>
                <a:cs typeface="Arial" pitchFamily="34" charset="0"/>
              </a:rPr>
              <a:t>Into The Abyss: A Personal Journey into the World of Street Gangs</a:t>
            </a:r>
            <a:r>
              <a:rPr lang="en-US" sz="1100" dirty="0">
                <a:solidFill>
                  <a:srgbClr val="000000"/>
                </a:solidFill>
                <a:latin typeface="Tw Cen MT" panose="020B0602020104020603" pitchFamily="34" charset="0"/>
                <a:cs typeface="Arial" pitchFamily="34" charset="0"/>
              </a:rPr>
              <a:t>   </a:t>
            </a:r>
            <a:r>
              <a:rPr lang="en-US" sz="1000" dirty="0">
                <a:solidFill>
                  <a:srgbClr val="000000"/>
                </a:solidFill>
                <a:latin typeface="Tw Cen MT" panose="020B0602020104020603" pitchFamily="34" charset="0"/>
                <a:cs typeface="Arial" pitchFamily="34" charset="0"/>
              </a:rPr>
              <a:t>    </a:t>
            </a:r>
            <a:r>
              <a:rPr lang="en-US" sz="1000" b="1" dirty="0">
                <a:solidFill>
                  <a:srgbClr val="000000"/>
                </a:solidFill>
                <a:latin typeface="Tw Cen MT" panose="020B0602020104020603" pitchFamily="34" charset="0"/>
                <a:cs typeface="Arial" pitchFamily="34" charset="0"/>
              </a:rPr>
              <a:t>  </a:t>
            </a:r>
            <a:endParaRPr lang="en-US" sz="1000" dirty="0">
              <a:solidFill>
                <a:srgbClr val="000000"/>
              </a:solidFill>
              <a:latin typeface="Tw Cen MT" panose="020B0602020104020603" pitchFamily="34" charset="0"/>
              <a:cs typeface="Arial" pitchFamily="34" charset="0"/>
            </a:endParaRPr>
          </a:p>
        </p:txBody>
      </p:sp>
    </p:spTree>
    <p:extLst>
      <p:ext uri="{BB962C8B-B14F-4D97-AF65-F5344CB8AC3E}">
        <p14:creationId xmlns:p14="http://schemas.microsoft.com/office/powerpoint/2010/main" val="276080631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 y="533400"/>
            <a:ext cx="4699559" cy="608076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72232" y="609600"/>
            <a:ext cx="4699559" cy="6080760"/>
          </a:xfrm>
          <a:prstGeom prst="rect">
            <a:avLst/>
          </a:prstGeom>
        </p:spPr>
      </p:pic>
    </p:spTree>
    <p:extLst>
      <p:ext uri="{BB962C8B-B14F-4D97-AF65-F5344CB8AC3E}">
        <p14:creationId xmlns:p14="http://schemas.microsoft.com/office/powerpoint/2010/main" val="153172533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81000"/>
            <a:ext cx="9144000" cy="914400"/>
          </a:xfrm>
        </p:spPr>
        <p:txBody>
          <a:bodyPr>
            <a:normAutofit/>
          </a:bodyPr>
          <a:lstStyle/>
          <a:p>
            <a:pPr algn="ctr"/>
            <a:r>
              <a:rPr lang="en-US" sz="3600" cap="all" dirty="0" smtClean="0">
                <a:effectLst>
                  <a:outerShdw blurRad="38100" dist="38100" dir="2700000" algn="tl">
                    <a:srgbClr val="000000">
                      <a:alpha val="43137"/>
                    </a:srgbClr>
                  </a:outerShdw>
                </a:effectLst>
              </a:rPr>
              <a:t>Symbols of hate</a:t>
            </a:r>
            <a:r>
              <a:rPr lang="en-US" sz="3600" cap="all" baseline="30000" dirty="0" smtClean="0"/>
              <a:t>*</a:t>
            </a:r>
            <a:endParaRPr lang="en-US" sz="3600" cap="all" baseline="30000"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22683" y="1066212"/>
            <a:ext cx="8298634" cy="5562600"/>
          </a:xfrm>
        </p:spPr>
      </p:pic>
      <p:sp>
        <p:nvSpPr>
          <p:cNvPr id="5" name="TextBox 4"/>
          <p:cNvSpPr txBox="1"/>
          <p:nvPr/>
        </p:nvSpPr>
        <p:spPr>
          <a:xfrm>
            <a:off x="381000" y="6611779"/>
            <a:ext cx="8229600" cy="246221"/>
          </a:xfrm>
          <a:prstGeom prst="rect">
            <a:avLst/>
          </a:prstGeom>
          <a:noFill/>
        </p:spPr>
        <p:txBody>
          <a:bodyPr wrap="square" rtlCol="0">
            <a:spAutoFit/>
          </a:bodyPr>
          <a:lstStyle/>
          <a:p>
            <a:r>
              <a:rPr lang="en-US" sz="1000" baseline="30000" dirty="0" smtClean="0"/>
              <a:t>*</a:t>
            </a:r>
            <a:r>
              <a:rPr lang="en-US" sz="1000" dirty="0" smtClean="0"/>
              <a:t> Anti-Defamation League</a:t>
            </a:r>
            <a:endParaRPr lang="en-US" sz="1000" dirty="0"/>
          </a:p>
        </p:txBody>
      </p:sp>
    </p:spTree>
    <p:extLst>
      <p:ext uri="{BB962C8B-B14F-4D97-AF65-F5344CB8AC3E}">
        <p14:creationId xmlns:p14="http://schemas.microsoft.com/office/powerpoint/2010/main" val="98126547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81000"/>
            <a:ext cx="9144000" cy="914400"/>
          </a:xfrm>
        </p:spPr>
        <p:txBody>
          <a:bodyPr>
            <a:normAutofit/>
          </a:bodyPr>
          <a:lstStyle/>
          <a:p>
            <a:pPr algn="ctr"/>
            <a:r>
              <a:rPr lang="en-US" sz="3600" cap="all" dirty="0" smtClean="0">
                <a:effectLst>
                  <a:outerShdw blurRad="38100" dist="38100" dir="2700000" algn="tl">
                    <a:srgbClr val="000000">
                      <a:alpha val="43137"/>
                    </a:srgbClr>
                  </a:outerShdw>
                </a:effectLst>
              </a:rPr>
              <a:t>Symbols of hate</a:t>
            </a:r>
            <a:r>
              <a:rPr lang="en-US" sz="3600" cap="all" baseline="30000" dirty="0" smtClean="0"/>
              <a:t>*</a:t>
            </a:r>
            <a:endParaRPr lang="en-US" sz="3600" cap="all" baseline="30000" dirty="0"/>
          </a:p>
        </p:txBody>
      </p:sp>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57200" y="1143000"/>
            <a:ext cx="8229600" cy="5097364"/>
          </a:xfrm>
        </p:spPr>
      </p:pic>
      <p:sp>
        <p:nvSpPr>
          <p:cNvPr id="6" name="TextBox 5"/>
          <p:cNvSpPr txBox="1"/>
          <p:nvPr/>
        </p:nvSpPr>
        <p:spPr>
          <a:xfrm>
            <a:off x="457200" y="6468189"/>
            <a:ext cx="8229600" cy="246221"/>
          </a:xfrm>
          <a:prstGeom prst="rect">
            <a:avLst/>
          </a:prstGeom>
          <a:noFill/>
        </p:spPr>
        <p:txBody>
          <a:bodyPr wrap="square" rtlCol="0">
            <a:spAutoFit/>
          </a:bodyPr>
          <a:lstStyle/>
          <a:p>
            <a:r>
              <a:rPr lang="en-US" sz="1000" baseline="30000" dirty="0" smtClean="0"/>
              <a:t>*</a:t>
            </a:r>
            <a:r>
              <a:rPr lang="en-US" sz="1000" dirty="0" smtClean="0"/>
              <a:t> Anti-Defamation League</a:t>
            </a:r>
            <a:endParaRPr lang="en-US" sz="1000" dirty="0"/>
          </a:p>
        </p:txBody>
      </p:sp>
    </p:spTree>
    <p:extLst>
      <p:ext uri="{BB962C8B-B14F-4D97-AF65-F5344CB8AC3E}">
        <p14:creationId xmlns:p14="http://schemas.microsoft.com/office/powerpoint/2010/main" val="208575659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04800"/>
            <a:ext cx="9144000" cy="1066800"/>
          </a:xfrm>
        </p:spPr>
        <p:txBody>
          <a:bodyPr>
            <a:normAutofit/>
          </a:bodyPr>
          <a:lstStyle/>
          <a:p>
            <a:pPr algn="ctr"/>
            <a:r>
              <a:rPr lang="en-US" sz="3600" cap="all" dirty="0" smtClean="0">
                <a:effectLst>
                  <a:outerShdw blurRad="38100" dist="38100" dir="2700000" algn="tl">
                    <a:srgbClr val="000000">
                      <a:alpha val="43137"/>
                    </a:srgbClr>
                  </a:outerShdw>
                </a:effectLst>
              </a:rPr>
              <a:t>Youth Gang Hand Signs</a:t>
            </a:r>
            <a:endParaRPr lang="en-US" sz="3600" cap="all" dirty="0">
              <a:effectLst>
                <a:outerShdw blurRad="38100" dist="38100" dir="2700000" algn="tl">
                  <a:srgbClr val="000000">
                    <a:alpha val="43137"/>
                  </a:srgbClr>
                </a:outerShdw>
              </a:effectLst>
            </a:endParaRP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915948" y="1096051"/>
            <a:ext cx="1832458" cy="2381098"/>
          </a:xfr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260" y="3586338"/>
            <a:ext cx="4376379" cy="3114324"/>
          </a:xfrm>
          <a:prstGeom prst="rect">
            <a:avLst/>
          </a:prstGeom>
          <a:ln w="25400">
            <a:solidFill>
              <a:srgbClr val="000000"/>
            </a:solidFill>
          </a:ln>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51250" y="4531150"/>
            <a:ext cx="2918460" cy="2179320"/>
          </a:xfrm>
          <a:prstGeom prst="rect">
            <a:avLst/>
          </a:prstGeom>
          <a:ln w="25400">
            <a:solidFill>
              <a:srgbClr val="000000"/>
            </a:solidFill>
          </a:ln>
        </p:spPr>
      </p:pic>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43400" y="2865563"/>
            <a:ext cx="3162300" cy="1790700"/>
          </a:xfrm>
          <a:prstGeom prst="rect">
            <a:avLst/>
          </a:prstGeom>
        </p:spPr>
      </p:pic>
      <p:pic>
        <p:nvPicPr>
          <p:cNvPr id="10" name="Picture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1260" y="1115666"/>
            <a:ext cx="2564892" cy="2274722"/>
          </a:xfrm>
          <a:prstGeom prst="rect">
            <a:avLst/>
          </a:prstGeom>
          <a:ln w="25400">
            <a:solidFill>
              <a:srgbClr val="000000"/>
            </a:solidFill>
          </a:ln>
        </p:spPr>
      </p:pic>
      <p:pic>
        <p:nvPicPr>
          <p:cNvPr id="12" name="Picture 1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748406" y="1115666"/>
            <a:ext cx="2274570" cy="2303145"/>
          </a:xfrm>
          <a:prstGeom prst="rect">
            <a:avLst/>
          </a:prstGeom>
          <a:ln w="25400">
            <a:solidFill>
              <a:srgbClr val="000000"/>
            </a:solidFill>
          </a:ln>
        </p:spPr>
      </p:pic>
      <p:pic>
        <p:nvPicPr>
          <p:cNvPr id="13" name="Picture 1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241186" y="2948942"/>
            <a:ext cx="1787652" cy="2117979"/>
          </a:xfrm>
          <a:prstGeom prst="rect">
            <a:avLst/>
          </a:prstGeom>
          <a:ln w="25400">
            <a:solidFill>
              <a:schemeClr val="tx1"/>
            </a:solidFill>
          </a:ln>
        </p:spPr>
      </p:pic>
      <p:pic>
        <p:nvPicPr>
          <p:cNvPr id="15" name="Picture 14"/>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542555" y="4981987"/>
            <a:ext cx="2480421" cy="1728483"/>
          </a:xfrm>
          <a:prstGeom prst="rect">
            <a:avLst/>
          </a:prstGeom>
          <a:ln w="25400">
            <a:solidFill>
              <a:srgbClr val="000000"/>
            </a:solidFill>
          </a:ln>
        </p:spPr>
      </p:pic>
      <p:pic>
        <p:nvPicPr>
          <p:cNvPr id="14" name="Picture 13" descr="Edward Lewis B-Black 7-14-2011.jpg"/>
          <p:cNvPicPr>
            <a:picLocks noChangeAspect="1"/>
          </p:cNvPicPr>
          <p:nvPr/>
        </p:nvPicPr>
        <p:blipFill>
          <a:blip r:embed="rId11" cstate="print">
            <a:extLst>
              <a:ext uri="{BEBA8EAE-BF5A-486C-A8C5-ECC9F3942E4B}">
                <a14:imgProps xmlns:a14="http://schemas.microsoft.com/office/drawing/2010/main">
                  <a14:imgLayer r:embed="rId12">
                    <a14:imgEffect>
                      <a14:brightnessContrast bright="22000"/>
                    </a14:imgEffect>
                  </a14:imgLayer>
                </a14:imgProps>
              </a:ext>
            </a:extLst>
          </a:blip>
          <a:stretch>
            <a:fillRect/>
          </a:stretch>
        </p:blipFill>
        <p:spPr>
          <a:xfrm>
            <a:off x="2667000" y="1115666"/>
            <a:ext cx="2443480" cy="1371600"/>
          </a:xfrm>
          <a:prstGeom prst="rect">
            <a:avLst/>
          </a:prstGeom>
          <a:ln w="25400">
            <a:solidFill>
              <a:schemeClr val="accent3"/>
            </a:solidFill>
          </a:ln>
        </p:spPr>
      </p:pic>
      <p:pic>
        <p:nvPicPr>
          <p:cNvPr id="1027" name="Picture 3"/>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1260" y="2743200"/>
            <a:ext cx="1155292" cy="1496698"/>
          </a:xfrm>
          <a:prstGeom prst="rect">
            <a:avLst/>
          </a:prstGeom>
          <a:noFill/>
          <a:ln w="254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2"/>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078532" y="2194410"/>
            <a:ext cx="1176935" cy="1566503"/>
          </a:xfrm>
          <a:prstGeom prst="rect">
            <a:avLst/>
          </a:prstGeom>
          <a:noFill/>
          <a:ln w="254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3528774" y="4434073"/>
            <a:ext cx="1324451" cy="741521"/>
          </a:xfrm>
          <a:prstGeom prst="rect">
            <a:avLst/>
          </a:prstGeom>
          <a:ln w="25400">
            <a:solidFill>
              <a:srgbClr val="000000"/>
            </a:solidFill>
          </a:ln>
        </p:spPr>
      </p:pic>
      <p:pic>
        <p:nvPicPr>
          <p:cNvPr id="7" name="Picture 6"/>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2309749" y="5505612"/>
            <a:ext cx="1341501" cy="1162812"/>
          </a:xfrm>
          <a:prstGeom prst="rect">
            <a:avLst/>
          </a:prstGeom>
          <a:ln w="25400">
            <a:solidFill>
              <a:srgbClr val="000000"/>
            </a:solidFill>
          </a:ln>
        </p:spPr>
      </p:pic>
      <p:pic>
        <p:nvPicPr>
          <p:cNvPr id="9" name="Picture 8"/>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3248439" y="2353023"/>
            <a:ext cx="1219200" cy="1625600"/>
          </a:xfrm>
          <a:prstGeom prst="rect">
            <a:avLst/>
          </a:prstGeom>
          <a:ln w="25400">
            <a:solidFill>
              <a:srgbClr val="000000"/>
            </a:solidFill>
          </a:ln>
        </p:spPr>
      </p:pic>
      <p:sp>
        <p:nvSpPr>
          <p:cNvPr id="11" name="Rectangle 10"/>
          <p:cNvSpPr/>
          <p:nvPr/>
        </p:nvSpPr>
        <p:spPr>
          <a:xfrm>
            <a:off x="1066800" y="1905000"/>
            <a:ext cx="838200" cy="152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p:cNvSpPr/>
          <p:nvPr/>
        </p:nvSpPr>
        <p:spPr>
          <a:xfrm>
            <a:off x="2895600" y="1600200"/>
            <a:ext cx="457200" cy="381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p:cNvSpPr/>
          <p:nvPr/>
        </p:nvSpPr>
        <p:spPr>
          <a:xfrm>
            <a:off x="4038600" y="1524000"/>
            <a:ext cx="429039" cy="152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p:cNvSpPr/>
          <p:nvPr/>
        </p:nvSpPr>
        <p:spPr>
          <a:xfrm>
            <a:off x="2309749" y="2353023"/>
            <a:ext cx="670750" cy="39017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p:cNvSpPr/>
          <p:nvPr/>
        </p:nvSpPr>
        <p:spPr>
          <a:xfrm>
            <a:off x="457200" y="3165823"/>
            <a:ext cx="211706" cy="2245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p:cNvSpPr/>
          <p:nvPr/>
        </p:nvSpPr>
        <p:spPr>
          <a:xfrm>
            <a:off x="3651250" y="2865563"/>
            <a:ext cx="206789" cy="3002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p:cNvSpPr/>
          <p:nvPr/>
        </p:nvSpPr>
        <p:spPr>
          <a:xfrm>
            <a:off x="4114799" y="2647951"/>
            <a:ext cx="276640" cy="28194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p:cNvSpPr/>
          <p:nvPr/>
        </p:nvSpPr>
        <p:spPr>
          <a:xfrm>
            <a:off x="7696200" y="1801466"/>
            <a:ext cx="685800" cy="25593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p:cNvSpPr/>
          <p:nvPr/>
        </p:nvSpPr>
        <p:spPr>
          <a:xfrm>
            <a:off x="5715000" y="1600200"/>
            <a:ext cx="381000" cy="1905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p:cNvSpPr/>
          <p:nvPr/>
        </p:nvSpPr>
        <p:spPr>
          <a:xfrm>
            <a:off x="5638800" y="3586338"/>
            <a:ext cx="533400" cy="1745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p:cNvSpPr/>
          <p:nvPr/>
        </p:nvSpPr>
        <p:spPr>
          <a:xfrm>
            <a:off x="8001000" y="3673625"/>
            <a:ext cx="685800" cy="2125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p:cNvSpPr/>
          <p:nvPr/>
        </p:nvSpPr>
        <p:spPr>
          <a:xfrm>
            <a:off x="762000" y="4434073"/>
            <a:ext cx="304800" cy="22219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p:cNvSpPr/>
          <p:nvPr/>
        </p:nvSpPr>
        <p:spPr>
          <a:xfrm>
            <a:off x="1373706" y="4343400"/>
            <a:ext cx="302694" cy="31286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p:cNvSpPr/>
          <p:nvPr/>
        </p:nvSpPr>
        <p:spPr>
          <a:xfrm>
            <a:off x="1752600" y="4038600"/>
            <a:ext cx="381000" cy="304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29"/>
          <p:cNvSpPr/>
          <p:nvPr/>
        </p:nvSpPr>
        <p:spPr>
          <a:xfrm>
            <a:off x="2743200" y="4007931"/>
            <a:ext cx="457200" cy="42614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30"/>
          <p:cNvSpPr/>
          <p:nvPr/>
        </p:nvSpPr>
        <p:spPr>
          <a:xfrm>
            <a:off x="914400" y="5867400"/>
            <a:ext cx="381000" cy="533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24" name="Rectangle 1023"/>
          <p:cNvSpPr/>
          <p:nvPr/>
        </p:nvSpPr>
        <p:spPr>
          <a:xfrm>
            <a:off x="2656152" y="5715000"/>
            <a:ext cx="468048" cy="152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25" name="Rectangle 1024"/>
          <p:cNvSpPr/>
          <p:nvPr/>
        </p:nvSpPr>
        <p:spPr>
          <a:xfrm>
            <a:off x="4114799" y="4656263"/>
            <a:ext cx="276640" cy="14857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26" name="Rectangle 1025"/>
          <p:cNvSpPr/>
          <p:nvPr/>
        </p:nvSpPr>
        <p:spPr>
          <a:xfrm>
            <a:off x="6934200" y="5257800"/>
            <a:ext cx="848565" cy="2478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28" name="Rectangle 1027"/>
          <p:cNvSpPr/>
          <p:nvPr/>
        </p:nvSpPr>
        <p:spPr>
          <a:xfrm>
            <a:off x="4724400" y="5257800"/>
            <a:ext cx="386080" cy="304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29" name="Rectangle 1028"/>
          <p:cNvSpPr/>
          <p:nvPr/>
        </p:nvSpPr>
        <p:spPr>
          <a:xfrm>
            <a:off x="5181600" y="5143500"/>
            <a:ext cx="457200" cy="3621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18680148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04800"/>
            <a:ext cx="9144000" cy="1066800"/>
          </a:xfrm>
        </p:spPr>
        <p:txBody>
          <a:bodyPr>
            <a:normAutofit/>
          </a:bodyPr>
          <a:lstStyle/>
          <a:p>
            <a:pPr algn="ctr"/>
            <a:r>
              <a:rPr lang="en-US" sz="3600" cap="all" dirty="0" smtClean="0">
                <a:effectLst>
                  <a:outerShdw blurRad="38100" dist="38100" dir="2700000" algn="tl">
                    <a:srgbClr val="000000">
                      <a:alpha val="43137"/>
                    </a:srgbClr>
                  </a:outerShdw>
                </a:effectLst>
              </a:rPr>
              <a:t>Youth Gang Graffiti in schools/Parks</a:t>
            </a:r>
            <a:endParaRPr lang="en-US" sz="3600" cap="all" dirty="0">
              <a:effectLst>
                <a:outerShdw blurRad="38100" dist="38100" dir="2700000" algn="tl">
                  <a:srgbClr val="000000">
                    <a:alpha val="43137"/>
                  </a:srgbClr>
                </a:outerShdw>
              </a:effectLst>
            </a:endParaRPr>
          </a:p>
        </p:txBody>
      </p:sp>
      <p:pic>
        <p:nvPicPr>
          <p:cNvPr id="9" name="Content Placeholder 8"/>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648200" y="3864161"/>
            <a:ext cx="4325112" cy="2706624"/>
          </a:xfrm>
          <a:ln w="25400">
            <a:solidFill>
              <a:srgbClr val="000000"/>
            </a:solidFill>
          </a:ln>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24600" y="1219200"/>
            <a:ext cx="2648712" cy="2707386"/>
          </a:xfrm>
          <a:prstGeom prst="rect">
            <a:avLst/>
          </a:prstGeom>
          <a:ln w="25400">
            <a:solidFill>
              <a:srgbClr val="000000"/>
            </a:solidFill>
          </a:ln>
        </p:spPr>
      </p:pic>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4293" y="1193260"/>
            <a:ext cx="2180844" cy="3008376"/>
          </a:xfrm>
          <a:prstGeom prst="rect">
            <a:avLst/>
          </a:prstGeom>
        </p:spPr>
      </p:pic>
      <p:pic>
        <p:nvPicPr>
          <p:cNvPr id="13" name="Picture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333244" y="1219200"/>
            <a:ext cx="1975104" cy="2435962"/>
          </a:xfrm>
          <a:prstGeom prst="rect">
            <a:avLst/>
          </a:prstGeom>
          <a:ln w="25400">
            <a:solidFill>
              <a:srgbClr val="000000"/>
            </a:solidFill>
          </a:ln>
        </p:spPr>
      </p:pic>
      <p:pic>
        <p:nvPicPr>
          <p:cNvPr id="7" name="Picture 6" descr="G 12-15-11.-2.jpg"/>
          <p:cNvPicPr>
            <a:picLocks noGrp="1" noChangeAspect="1"/>
          </p:cNvPicPr>
          <p:nvPr isPhoto="1"/>
        </p:nvPicPr>
        <p:blipFill>
          <a:blip r:embed="rId7" cstate="print">
            <a:lum/>
          </a:blip>
          <a:stretch>
            <a:fillRect/>
          </a:stretch>
        </p:blipFill>
        <p:spPr>
          <a:xfrm>
            <a:off x="152400" y="3926586"/>
            <a:ext cx="3251200" cy="202692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 name="Picture 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317140" y="2636720"/>
            <a:ext cx="1968500" cy="1447800"/>
          </a:xfrm>
          <a:prstGeom prst="rect">
            <a:avLst/>
          </a:prstGeom>
          <a:ln w="25400">
            <a:solidFill>
              <a:srgbClr val="000000"/>
            </a:solidFill>
          </a:ln>
        </p:spPr>
      </p:pic>
      <p:pic>
        <p:nvPicPr>
          <p:cNvPr id="4" name="Picture 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615590" y="1207970"/>
            <a:ext cx="1371600" cy="1428750"/>
          </a:xfrm>
          <a:prstGeom prst="rect">
            <a:avLst/>
          </a:prstGeom>
          <a:ln w="25400">
            <a:solidFill>
              <a:srgbClr val="000000"/>
            </a:solidFill>
          </a:ln>
        </p:spPr>
      </p:pic>
      <p:pic>
        <p:nvPicPr>
          <p:cNvPr id="5" name="Picture 4"/>
          <p:cNvPicPr>
            <a:picLocks noChangeAspect="1"/>
          </p:cNvPicPr>
          <p:nvPr/>
        </p:nvPicPr>
        <p:blipFill>
          <a:blip r:embed="rId10">
            <a:extLst>
              <a:ext uri="{BEBA8EAE-BF5A-486C-A8C5-ECC9F3942E4B}">
                <a14:imgProps xmlns:a14="http://schemas.microsoft.com/office/drawing/2010/main">
                  <a14:imgLayer r:embed="rId11">
                    <a14:imgEffect>
                      <a14:brightnessContrast contrast="5000"/>
                    </a14:imgEffect>
                  </a14:imgLayer>
                </a14:imgProps>
              </a:ext>
              <a:ext uri="{28A0092B-C50C-407E-A947-70E740481C1C}">
                <a14:useLocalDpi xmlns:a14="http://schemas.microsoft.com/office/drawing/2010/main" val="0"/>
              </a:ext>
            </a:extLst>
          </a:blip>
          <a:stretch>
            <a:fillRect/>
          </a:stretch>
        </p:blipFill>
        <p:spPr>
          <a:xfrm>
            <a:off x="3320796" y="4626161"/>
            <a:ext cx="2468880" cy="1944624"/>
          </a:xfrm>
          <a:prstGeom prst="rect">
            <a:avLst/>
          </a:prstGeom>
          <a:ln w="25400">
            <a:solidFill>
              <a:srgbClr val="000000"/>
            </a:solidFill>
          </a:ln>
        </p:spPr>
      </p:pic>
      <p:pic>
        <p:nvPicPr>
          <p:cNvPr id="6" name="Picture 5"/>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21564" y="5503985"/>
            <a:ext cx="2999232" cy="1066800"/>
          </a:xfrm>
          <a:prstGeom prst="rect">
            <a:avLst/>
          </a:prstGeom>
          <a:ln w="25400">
            <a:solidFill>
              <a:srgbClr val="000000"/>
            </a:solidFill>
          </a:ln>
        </p:spPr>
      </p:pic>
    </p:spTree>
    <p:extLst>
      <p:ext uri="{BB962C8B-B14F-4D97-AF65-F5344CB8AC3E}">
        <p14:creationId xmlns:p14="http://schemas.microsoft.com/office/powerpoint/2010/main" val="69843523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04800"/>
            <a:ext cx="9144000" cy="1066800"/>
          </a:xfrm>
        </p:spPr>
        <p:txBody>
          <a:bodyPr>
            <a:normAutofit/>
          </a:bodyPr>
          <a:lstStyle/>
          <a:p>
            <a:pPr algn="ctr"/>
            <a:r>
              <a:rPr lang="en-US" sz="3600" cap="all" dirty="0" smtClean="0">
                <a:effectLst>
                  <a:outerShdw blurRad="38100" dist="38100" dir="2700000" algn="tl">
                    <a:srgbClr val="000000">
                      <a:alpha val="43137"/>
                    </a:srgbClr>
                  </a:outerShdw>
                </a:effectLst>
              </a:rPr>
              <a:t>Youth Gang clothing, etc.</a:t>
            </a:r>
            <a:endParaRPr lang="en-US" sz="3600" cap="all" dirty="0">
              <a:effectLst>
                <a:outerShdw blurRad="38100" dist="38100" dir="2700000" algn="tl">
                  <a:srgbClr val="000000">
                    <a:alpha val="43137"/>
                  </a:srgbClr>
                </a:outerShdw>
              </a:effectLst>
            </a:endParaRP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800600" y="1143000"/>
            <a:ext cx="4144061" cy="2642006"/>
          </a:xfrm>
          <a:ln w="25400">
            <a:solidFill>
              <a:srgbClr val="000000"/>
            </a:solidFill>
          </a:ln>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1520" y="1143000"/>
            <a:ext cx="2630359" cy="3533086"/>
          </a:xfrm>
          <a:prstGeom prst="rect">
            <a:avLst/>
          </a:prstGeom>
          <a:ln w="25400">
            <a:solidFill>
              <a:srgbClr val="000000"/>
            </a:solidFill>
          </a:ln>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39000" y="3535070"/>
            <a:ext cx="1691640" cy="3063240"/>
          </a:xfrm>
          <a:prstGeom prst="rect">
            <a:avLst/>
          </a:prstGeom>
          <a:ln w="25400">
            <a:solidFill>
              <a:srgbClr val="000000"/>
            </a:solidFill>
          </a:ln>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756965" y="3972153"/>
            <a:ext cx="3482035" cy="2626157"/>
          </a:xfrm>
          <a:prstGeom prst="rect">
            <a:avLst/>
          </a:prstGeom>
        </p:spPr>
      </p:pic>
      <p:pic>
        <p:nvPicPr>
          <p:cNvPr id="8" name="Picture 5" descr="Ns"/>
          <p:cNvPicPr>
            <a:picLocks noChangeAspect="1" noChangeArrowheads="1"/>
          </p:cNvPicPr>
          <p:nvPr/>
        </p:nvPicPr>
        <p:blipFill>
          <a:blip r:embed="rId7"/>
          <a:stretch>
            <a:fillRect/>
          </a:stretch>
        </p:blipFill>
        <p:spPr>
          <a:xfrm>
            <a:off x="3937000" y="2667000"/>
            <a:ext cx="1270000" cy="1066800"/>
          </a:xfrm>
          <a:prstGeom prst="rect">
            <a:avLst/>
          </a:prstGeom>
        </p:spPr>
      </p:pic>
      <p:pic>
        <p:nvPicPr>
          <p:cNvPr id="10" name="Picture 5" descr="NORTE_14"/>
          <p:cNvPicPr>
            <a:picLocks noChangeAspect="1" noChangeArrowheads="1"/>
          </p:cNvPicPr>
          <p:nvPr/>
        </p:nvPicPr>
        <p:blipFill>
          <a:blip r:embed="rId8"/>
          <a:srcRect/>
          <a:stretch>
            <a:fillRect/>
          </a:stretch>
        </p:blipFill>
        <p:spPr>
          <a:xfrm>
            <a:off x="3048000" y="1143000"/>
            <a:ext cx="1524000" cy="1143000"/>
          </a:xfrm>
          <a:prstGeom prst="rect">
            <a:avLst/>
          </a:prstGeom>
          <a:ln w="25400">
            <a:solidFill>
              <a:srgbClr val="000000"/>
            </a:solidFill>
          </a:ln>
        </p:spPr>
      </p:pic>
      <p:pic>
        <p:nvPicPr>
          <p:cNvPr id="5" name="Picture 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810000" y="2346835"/>
            <a:ext cx="1755648" cy="1737360"/>
          </a:xfrm>
          <a:prstGeom prst="rect">
            <a:avLst/>
          </a:prstGeom>
          <a:ln w="25400">
            <a:solidFill>
              <a:srgbClr val="000000"/>
            </a:solidFill>
          </a:ln>
        </p:spPr>
      </p:pic>
      <p:pic>
        <p:nvPicPr>
          <p:cNvPr id="12" name="Picture 1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98564" y="4220042"/>
            <a:ext cx="3214688" cy="2336006"/>
          </a:xfrm>
          <a:prstGeom prst="rect">
            <a:avLst/>
          </a:prstGeom>
          <a:ln w="25400">
            <a:solidFill>
              <a:srgbClr val="000000"/>
            </a:solidFill>
          </a:ln>
        </p:spPr>
      </p:pic>
      <p:pic>
        <p:nvPicPr>
          <p:cNvPr id="14" name="Picture 5" descr="cross_jewelry_gang_members"/>
          <p:cNvPicPr>
            <a:picLocks noChangeAspect="1" noChangeArrowheads="1"/>
          </p:cNvPicPr>
          <p:nvPr/>
        </p:nvPicPr>
        <p:blipFill>
          <a:blip r:embed="rId11"/>
          <a:stretch>
            <a:fillRect/>
          </a:stretch>
        </p:blipFill>
        <p:spPr>
          <a:xfrm>
            <a:off x="2514600" y="3596749"/>
            <a:ext cx="1524000" cy="1295400"/>
          </a:xfrm>
          <a:prstGeom prst="rect">
            <a:avLst/>
          </a:prstGeom>
          <a:ln w="25400">
            <a:solidFill>
              <a:srgbClr val="000000"/>
            </a:solidFill>
          </a:ln>
        </p:spPr>
      </p:pic>
      <p:sp>
        <p:nvSpPr>
          <p:cNvPr id="9" name="Rectangle 8"/>
          <p:cNvSpPr/>
          <p:nvPr/>
        </p:nvSpPr>
        <p:spPr>
          <a:xfrm>
            <a:off x="685800" y="1447800"/>
            <a:ext cx="381000" cy="2667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p:cNvSpPr/>
          <p:nvPr/>
        </p:nvSpPr>
        <p:spPr>
          <a:xfrm>
            <a:off x="2057400" y="1581150"/>
            <a:ext cx="533400" cy="2476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p:nvSpPr>
        <p:spPr>
          <a:xfrm>
            <a:off x="1600200" y="5181601"/>
            <a:ext cx="1066800" cy="762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p:cNvSpPr/>
          <p:nvPr/>
        </p:nvSpPr>
        <p:spPr>
          <a:xfrm>
            <a:off x="7772400" y="4220042"/>
            <a:ext cx="914400" cy="45604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11276561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533400"/>
            <a:ext cx="8915400" cy="609600"/>
          </a:xfrm>
          <a:noFill/>
          <a:ln w="25400">
            <a:noFill/>
          </a:ln>
        </p:spPr>
        <p:txBody>
          <a:bodyPr>
            <a:noAutofit/>
          </a:bodyPr>
          <a:lstStyle/>
          <a:p>
            <a:pPr indent="457200" algn="ctr"/>
            <a:r>
              <a:rPr lang="en-US" sz="3600" dirty="0" smtClean="0">
                <a:solidFill>
                  <a:srgbClr val="000037"/>
                </a:solidFill>
                <a:effectLst>
                  <a:outerShdw blurRad="38100" dist="38100" dir="2700000" algn="tl">
                    <a:srgbClr val="000000">
                      <a:alpha val="43137"/>
                    </a:srgbClr>
                  </a:outerShdw>
                </a:effectLst>
              </a:rPr>
              <a:t>TEACHERS</a:t>
            </a:r>
            <a:endParaRPr lang="en-US" sz="3600" dirty="0">
              <a:solidFill>
                <a:srgbClr val="000037"/>
              </a:solidFill>
              <a:effectLst>
                <a:outerShdw blurRad="38100" dist="38100" dir="2700000" algn="tl">
                  <a:srgbClr val="000000">
                    <a:alpha val="43137"/>
                  </a:srgbClr>
                </a:outerShdw>
              </a:effectLst>
            </a:endParaRPr>
          </a:p>
        </p:txBody>
      </p:sp>
      <p:sp>
        <p:nvSpPr>
          <p:cNvPr id="5" name="Slide Number Placeholder 4"/>
          <p:cNvSpPr>
            <a:spLocks noGrp="1"/>
          </p:cNvSpPr>
          <p:nvPr>
            <p:ph type="sldNum" sz="quarter" idx="12"/>
          </p:nvPr>
        </p:nvSpPr>
        <p:spPr/>
        <p:txBody>
          <a:bodyPr/>
          <a:lstStyle/>
          <a:p>
            <a:fld id="{96652B35-718D-4E28-AFEB-B694A3B357E8}" type="slidenum">
              <a:rPr kumimoji="0" lang="en-US" smtClean="0"/>
              <a:pPr/>
              <a:t>26</a:t>
            </a:fld>
            <a:endParaRPr kumimoji="0" lang="en-US" dirty="0"/>
          </a:p>
        </p:txBody>
      </p:sp>
      <p:sp>
        <p:nvSpPr>
          <p:cNvPr id="3" name="Content Placeholder 2"/>
          <p:cNvSpPr>
            <a:spLocks noGrp="1"/>
          </p:cNvSpPr>
          <p:nvPr>
            <p:ph idx="1"/>
          </p:nvPr>
        </p:nvSpPr>
        <p:spPr>
          <a:xfrm>
            <a:off x="304800" y="1066800"/>
            <a:ext cx="8610600" cy="5507736"/>
          </a:xfrm>
        </p:spPr>
        <p:txBody>
          <a:bodyPr>
            <a:normAutofit/>
          </a:bodyPr>
          <a:lstStyle/>
          <a:p>
            <a:pPr marL="109728" indent="0">
              <a:buNone/>
            </a:pPr>
            <a:r>
              <a:rPr lang="en-US" dirty="0" smtClean="0">
                <a:solidFill>
                  <a:srgbClr val="C00000"/>
                </a:solidFill>
                <a:effectLst>
                  <a:outerShdw blurRad="38100" dist="38100" dir="2700000" algn="tl">
                    <a:srgbClr val="000000">
                      <a:alpha val="43137"/>
                    </a:srgbClr>
                  </a:outerShdw>
                </a:effectLst>
              </a:rPr>
              <a:t>Develop </a:t>
            </a:r>
            <a:r>
              <a:rPr lang="en-US" dirty="0">
                <a:solidFill>
                  <a:srgbClr val="C00000"/>
                </a:solidFill>
                <a:effectLst>
                  <a:outerShdw blurRad="38100" dist="38100" dir="2700000" algn="tl">
                    <a:srgbClr val="000000">
                      <a:alpha val="43137"/>
                    </a:srgbClr>
                  </a:outerShdw>
                </a:effectLst>
              </a:rPr>
              <a:t>an Anti-Gang Environment in Your Classroom and School. </a:t>
            </a:r>
            <a:endParaRPr lang="en-US" dirty="0" smtClean="0">
              <a:solidFill>
                <a:srgbClr val="C00000"/>
              </a:solidFill>
              <a:effectLst>
                <a:outerShdw blurRad="38100" dist="38100" dir="2700000" algn="tl">
                  <a:srgbClr val="000000">
                    <a:alpha val="43137"/>
                  </a:srgbClr>
                </a:outerShdw>
              </a:effectLst>
            </a:endParaRPr>
          </a:p>
          <a:p>
            <a:r>
              <a:rPr lang="en-US" dirty="0" smtClean="0">
                <a:solidFill>
                  <a:srgbClr val="000000"/>
                </a:solidFill>
              </a:rPr>
              <a:t>If </a:t>
            </a:r>
            <a:r>
              <a:rPr lang="en-US" dirty="0">
                <a:solidFill>
                  <a:srgbClr val="000000"/>
                </a:solidFill>
              </a:rPr>
              <a:t>your school does not have a policy regarding gang activity or dress, determine if current school policy will sufficiently cover gang incidents. </a:t>
            </a:r>
            <a:endParaRPr lang="en-US" dirty="0" smtClean="0">
              <a:solidFill>
                <a:srgbClr val="000000"/>
              </a:solidFill>
            </a:endParaRPr>
          </a:p>
          <a:p>
            <a:r>
              <a:rPr lang="en-US" dirty="0" smtClean="0">
                <a:solidFill>
                  <a:srgbClr val="000000"/>
                </a:solidFill>
              </a:rPr>
              <a:t>If </a:t>
            </a:r>
            <a:r>
              <a:rPr lang="en-US" dirty="0">
                <a:solidFill>
                  <a:srgbClr val="000000"/>
                </a:solidFill>
              </a:rPr>
              <a:t>not, assist in getting your school policy updated and parents informed. </a:t>
            </a:r>
            <a:endParaRPr lang="en-US" dirty="0" smtClean="0">
              <a:solidFill>
                <a:srgbClr val="000000"/>
              </a:solidFill>
            </a:endParaRPr>
          </a:p>
          <a:p>
            <a:r>
              <a:rPr lang="en-US" dirty="0" smtClean="0">
                <a:solidFill>
                  <a:srgbClr val="000000"/>
                </a:solidFill>
              </a:rPr>
              <a:t>Enforce </a:t>
            </a:r>
            <a:r>
              <a:rPr lang="en-US" dirty="0">
                <a:solidFill>
                  <a:srgbClr val="000000"/>
                </a:solidFill>
              </a:rPr>
              <a:t>school policies consistently and fairly, and make sure that all students understand. </a:t>
            </a:r>
          </a:p>
          <a:p>
            <a:r>
              <a:rPr lang="en-US" dirty="0" smtClean="0">
                <a:solidFill>
                  <a:srgbClr val="000000"/>
                </a:solidFill>
              </a:rPr>
              <a:t>Obtain </a:t>
            </a:r>
            <a:r>
              <a:rPr lang="en-US" dirty="0">
                <a:solidFill>
                  <a:srgbClr val="000000"/>
                </a:solidFill>
              </a:rPr>
              <a:t>the </a:t>
            </a:r>
            <a:r>
              <a:rPr lang="en-US" dirty="0" smtClean="0">
                <a:solidFill>
                  <a:srgbClr val="000000"/>
                </a:solidFill>
              </a:rPr>
              <a:t>latest </a:t>
            </a:r>
            <a:r>
              <a:rPr lang="en-US" dirty="0">
                <a:solidFill>
                  <a:srgbClr val="000000"/>
                </a:solidFill>
              </a:rPr>
              <a:t>i</a:t>
            </a:r>
            <a:r>
              <a:rPr lang="en-US" dirty="0" smtClean="0">
                <a:solidFill>
                  <a:srgbClr val="000000"/>
                </a:solidFill>
              </a:rPr>
              <a:t>nformation </a:t>
            </a:r>
            <a:r>
              <a:rPr lang="en-US" dirty="0">
                <a:solidFill>
                  <a:srgbClr val="000000"/>
                </a:solidFill>
              </a:rPr>
              <a:t>on Gang Awareness. </a:t>
            </a:r>
          </a:p>
        </p:txBody>
      </p:sp>
      <p:sp>
        <p:nvSpPr>
          <p:cNvPr id="6" name="TextBox 5"/>
          <p:cNvSpPr txBox="1"/>
          <p:nvPr/>
        </p:nvSpPr>
        <p:spPr>
          <a:xfrm>
            <a:off x="533400" y="6553200"/>
            <a:ext cx="7848600" cy="215444"/>
          </a:xfrm>
          <a:prstGeom prst="rect">
            <a:avLst/>
          </a:prstGeom>
          <a:noFill/>
        </p:spPr>
        <p:txBody>
          <a:bodyPr wrap="square" rtlCol="0">
            <a:spAutoFit/>
          </a:bodyPr>
          <a:lstStyle/>
          <a:p>
            <a:pPr algn="r"/>
            <a:r>
              <a:rPr lang="en-US" sz="800" dirty="0"/>
              <a:t>How Teachers Can Intervene with Gang-Involved </a:t>
            </a:r>
            <a:r>
              <a:rPr lang="en-US" sz="800" dirty="0" smtClean="0"/>
              <a:t>Students, 2014, Salt Lake Ares Gang Project,  U.S. Bureau of Justice Assistance and The Unit Commission on Criminal and Juvenile Justice. </a:t>
            </a:r>
            <a:endParaRPr lang="en-US" sz="800" dirty="0"/>
          </a:p>
        </p:txBody>
      </p:sp>
    </p:spTree>
    <p:extLst>
      <p:ext uri="{BB962C8B-B14F-4D97-AF65-F5344CB8AC3E}">
        <p14:creationId xmlns:p14="http://schemas.microsoft.com/office/powerpoint/2010/main" val="8272943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533400"/>
            <a:ext cx="8915400" cy="609600"/>
          </a:xfrm>
          <a:noFill/>
          <a:ln w="25400">
            <a:noFill/>
          </a:ln>
        </p:spPr>
        <p:txBody>
          <a:bodyPr>
            <a:noAutofit/>
          </a:bodyPr>
          <a:lstStyle/>
          <a:p>
            <a:pPr indent="457200" algn="ctr"/>
            <a:r>
              <a:rPr lang="en-US" sz="3600" dirty="0" smtClean="0">
                <a:solidFill>
                  <a:srgbClr val="000037"/>
                </a:solidFill>
                <a:effectLst>
                  <a:outerShdw blurRad="38100" dist="38100" dir="2700000" algn="tl">
                    <a:srgbClr val="000000">
                      <a:alpha val="43137"/>
                    </a:srgbClr>
                  </a:outerShdw>
                </a:effectLst>
              </a:rPr>
              <a:t>TEACHERS</a:t>
            </a:r>
            <a:endParaRPr lang="en-US" sz="3600" dirty="0">
              <a:solidFill>
                <a:srgbClr val="000037"/>
              </a:solidFill>
              <a:effectLst>
                <a:outerShdw blurRad="38100" dist="38100" dir="2700000" algn="tl">
                  <a:srgbClr val="000000">
                    <a:alpha val="43137"/>
                  </a:srgbClr>
                </a:outerShdw>
              </a:effectLst>
            </a:endParaRPr>
          </a:p>
        </p:txBody>
      </p:sp>
      <p:sp>
        <p:nvSpPr>
          <p:cNvPr id="5" name="Slide Number Placeholder 4"/>
          <p:cNvSpPr>
            <a:spLocks noGrp="1"/>
          </p:cNvSpPr>
          <p:nvPr>
            <p:ph type="sldNum" sz="quarter" idx="12"/>
          </p:nvPr>
        </p:nvSpPr>
        <p:spPr/>
        <p:txBody>
          <a:bodyPr/>
          <a:lstStyle/>
          <a:p>
            <a:fld id="{96652B35-718D-4E28-AFEB-B694A3B357E8}" type="slidenum">
              <a:rPr kumimoji="0" lang="en-US" smtClean="0"/>
              <a:pPr/>
              <a:t>27</a:t>
            </a:fld>
            <a:endParaRPr kumimoji="0" lang="en-US" dirty="0"/>
          </a:p>
        </p:txBody>
      </p:sp>
      <p:sp>
        <p:nvSpPr>
          <p:cNvPr id="3" name="Content Placeholder 2"/>
          <p:cNvSpPr>
            <a:spLocks noGrp="1"/>
          </p:cNvSpPr>
          <p:nvPr>
            <p:ph idx="1"/>
          </p:nvPr>
        </p:nvSpPr>
        <p:spPr>
          <a:xfrm>
            <a:off x="304800" y="1143000"/>
            <a:ext cx="8610600" cy="5431536"/>
          </a:xfrm>
        </p:spPr>
        <p:txBody>
          <a:bodyPr>
            <a:normAutofit/>
          </a:bodyPr>
          <a:lstStyle/>
          <a:p>
            <a:pPr marL="109728" indent="0">
              <a:buNone/>
            </a:pPr>
            <a:r>
              <a:rPr lang="en-US" dirty="0">
                <a:solidFill>
                  <a:srgbClr val="C00000"/>
                </a:solidFill>
                <a:effectLst>
                  <a:outerShdw blurRad="38100" dist="38100" dir="2700000" algn="tl">
                    <a:srgbClr val="000000">
                      <a:alpha val="43137"/>
                    </a:srgbClr>
                  </a:outerShdw>
                </a:effectLst>
              </a:rPr>
              <a:t>Gangs are constantly changing. </a:t>
            </a:r>
          </a:p>
          <a:p>
            <a:r>
              <a:rPr lang="en-US" dirty="0" smtClean="0">
                <a:solidFill>
                  <a:srgbClr val="000000"/>
                </a:solidFill>
              </a:rPr>
              <a:t>Obtain </a:t>
            </a:r>
            <a:r>
              <a:rPr lang="en-US" dirty="0">
                <a:solidFill>
                  <a:srgbClr val="000000"/>
                </a:solidFill>
              </a:rPr>
              <a:t>regular updates from your local law enforcement agency on the type of gang activity in your area. </a:t>
            </a:r>
            <a:endParaRPr lang="en-US" dirty="0" smtClean="0">
              <a:solidFill>
                <a:srgbClr val="000000"/>
              </a:solidFill>
            </a:endParaRPr>
          </a:p>
          <a:p>
            <a:r>
              <a:rPr lang="en-US" dirty="0" smtClean="0">
                <a:solidFill>
                  <a:srgbClr val="000000"/>
                </a:solidFill>
              </a:rPr>
              <a:t>Learn </a:t>
            </a:r>
            <a:r>
              <a:rPr lang="en-US" dirty="0">
                <a:solidFill>
                  <a:srgbClr val="000000"/>
                </a:solidFill>
              </a:rPr>
              <a:t>the newest gangs in the area, their hangouts, graffiti, clothing trends, activities, rivals, etc. </a:t>
            </a:r>
            <a:endParaRPr lang="en-US" dirty="0" smtClean="0">
              <a:solidFill>
                <a:srgbClr val="000000"/>
              </a:solidFill>
            </a:endParaRPr>
          </a:p>
          <a:p>
            <a:r>
              <a:rPr lang="en-US" dirty="0" smtClean="0">
                <a:solidFill>
                  <a:srgbClr val="000000"/>
                </a:solidFill>
              </a:rPr>
              <a:t>Review your school and school corporation policy</a:t>
            </a:r>
          </a:p>
          <a:p>
            <a:pPr marL="109728" indent="0">
              <a:buNone/>
            </a:pPr>
            <a:endParaRPr lang="en-US" dirty="0" smtClean="0">
              <a:solidFill>
                <a:srgbClr val="00B050"/>
              </a:solidFill>
              <a:effectLst>
                <a:outerShdw blurRad="38100" dist="38100" dir="2700000" algn="tl">
                  <a:srgbClr val="000000">
                    <a:alpha val="43137"/>
                  </a:srgbClr>
                </a:outerShdw>
              </a:effectLst>
            </a:endParaRPr>
          </a:p>
          <a:p>
            <a:pPr marL="109728" indent="0">
              <a:buNone/>
            </a:pPr>
            <a:endParaRPr lang="en-US" dirty="0">
              <a:solidFill>
                <a:srgbClr val="00B050"/>
              </a:solidFill>
              <a:effectLst>
                <a:outerShdw blurRad="38100" dist="38100" dir="2700000" algn="tl">
                  <a:srgbClr val="000000">
                    <a:alpha val="43137"/>
                  </a:srgbClr>
                </a:outerShdw>
              </a:effectLst>
            </a:endParaRPr>
          </a:p>
          <a:p>
            <a:pPr marL="109728" indent="0">
              <a:buNone/>
            </a:pPr>
            <a:r>
              <a:rPr lang="en-US" sz="3200" b="1" dirty="0" smtClean="0">
                <a:solidFill>
                  <a:srgbClr val="00B050"/>
                </a:solidFill>
                <a:effectLst>
                  <a:outerShdw blurRad="38100" dist="38100" dir="2700000" algn="tl">
                    <a:srgbClr val="000000">
                      <a:alpha val="43137"/>
                    </a:srgbClr>
                  </a:outerShdw>
                </a:effectLst>
              </a:rPr>
              <a:t>Add your school or school district policy here</a:t>
            </a:r>
          </a:p>
          <a:p>
            <a:endParaRPr lang="en-US" dirty="0">
              <a:solidFill>
                <a:srgbClr val="000000"/>
              </a:solidFill>
            </a:endParaRPr>
          </a:p>
        </p:txBody>
      </p:sp>
      <p:sp>
        <p:nvSpPr>
          <p:cNvPr id="6" name="TextBox 5"/>
          <p:cNvSpPr txBox="1"/>
          <p:nvPr/>
        </p:nvSpPr>
        <p:spPr>
          <a:xfrm>
            <a:off x="609600" y="6553200"/>
            <a:ext cx="7848600" cy="215444"/>
          </a:xfrm>
          <a:prstGeom prst="rect">
            <a:avLst/>
          </a:prstGeom>
          <a:noFill/>
        </p:spPr>
        <p:txBody>
          <a:bodyPr wrap="square" rtlCol="0">
            <a:spAutoFit/>
          </a:bodyPr>
          <a:lstStyle/>
          <a:p>
            <a:pPr algn="r"/>
            <a:r>
              <a:rPr lang="en-US" sz="800" dirty="0"/>
              <a:t>How Teachers Can Intervene with Gang-Involved Students, 2014, Salt Lake Ares Gang Project,  U.S. Bureau of Justice Assistance and The Unit Commission on Criminal and Juvenile </a:t>
            </a:r>
            <a:r>
              <a:rPr lang="en-US" sz="800" dirty="0" smtClean="0"/>
              <a:t>Justice.</a:t>
            </a:r>
            <a:endParaRPr lang="en-US" sz="800" dirty="0"/>
          </a:p>
        </p:txBody>
      </p:sp>
    </p:spTree>
    <p:extLst>
      <p:ext uri="{BB962C8B-B14F-4D97-AF65-F5344CB8AC3E}">
        <p14:creationId xmlns:p14="http://schemas.microsoft.com/office/powerpoint/2010/main" val="23103825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878" y="457200"/>
            <a:ext cx="8915400" cy="609600"/>
          </a:xfrm>
          <a:noFill/>
          <a:ln w="25400">
            <a:noFill/>
          </a:ln>
        </p:spPr>
        <p:txBody>
          <a:bodyPr>
            <a:noAutofit/>
          </a:bodyPr>
          <a:lstStyle/>
          <a:p>
            <a:pPr indent="457200" algn="ctr"/>
            <a:r>
              <a:rPr lang="en-US" sz="3600" dirty="0" smtClean="0">
                <a:solidFill>
                  <a:srgbClr val="000037"/>
                </a:solidFill>
                <a:effectLst>
                  <a:outerShdw blurRad="38100" dist="38100" dir="2700000" algn="tl">
                    <a:srgbClr val="000000">
                      <a:alpha val="43137"/>
                    </a:srgbClr>
                  </a:outerShdw>
                </a:effectLst>
              </a:rPr>
              <a:t>TEACHERS</a:t>
            </a:r>
            <a:endParaRPr lang="en-US" sz="3600" dirty="0">
              <a:solidFill>
                <a:srgbClr val="000037"/>
              </a:solidFill>
              <a:effectLst>
                <a:outerShdw blurRad="38100" dist="38100" dir="2700000" algn="tl">
                  <a:srgbClr val="000000">
                    <a:alpha val="43137"/>
                  </a:srgbClr>
                </a:outerShdw>
              </a:effectLst>
            </a:endParaRPr>
          </a:p>
        </p:txBody>
      </p:sp>
      <p:sp>
        <p:nvSpPr>
          <p:cNvPr id="5" name="Slide Number Placeholder 4"/>
          <p:cNvSpPr>
            <a:spLocks noGrp="1"/>
          </p:cNvSpPr>
          <p:nvPr>
            <p:ph type="sldNum" sz="quarter" idx="12"/>
          </p:nvPr>
        </p:nvSpPr>
        <p:spPr/>
        <p:txBody>
          <a:bodyPr/>
          <a:lstStyle/>
          <a:p>
            <a:fld id="{96652B35-718D-4E28-AFEB-B694A3B357E8}" type="slidenum">
              <a:rPr kumimoji="0" lang="en-US" smtClean="0"/>
              <a:pPr/>
              <a:t>28</a:t>
            </a:fld>
            <a:endParaRPr kumimoji="0" lang="en-US" dirty="0"/>
          </a:p>
        </p:txBody>
      </p:sp>
      <p:sp>
        <p:nvSpPr>
          <p:cNvPr id="3" name="Content Placeholder 2"/>
          <p:cNvSpPr>
            <a:spLocks noGrp="1"/>
          </p:cNvSpPr>
          <p:nvPr>
            <p:ph idx="1"/>
          </p:nvPr>
        </p:nvSpPr>
        <p:spPr>
          <a:xfrm>
            <a:off x="152400" y="1041746"/>
            <a:ext cx="8763000" cy="5726897"/>
          </a:xfrm>
        </p:spPr>
        <p:txBody>
          <a:bodyPr>
            <a:normAutofit fontScale="92500" lnSpcReduction="10000"/>
          </a:bodyPr>
          <a:lstStyle/>
          <a:p>
            <a:pPr marL="109728" indent="0">
              <a:buNone/>
            </a:pPr>
            <a:r>
              <a:rPr lang="en-US" dirty="0" smtClean="0">
                <a:solidFill>
                  <a:srgbClr val="C00000"/>
                </a:solidFill>
                <a:effectLst>
                  <a:outerShdw blurRad="38100" dist="38100" dir="2700000" algn="tl">
                    <a:srgbClr val="000000">
                      <a:alpha val="43137"/>
                    </a:srgbClr>
                  </a:outerShdw>
                </a:effectLst>
              </a:rPr>
              <a:t>Make </a:t>
            </a:r>
            <a:r>
              <a:rPr lang="en-US" dirty="0">
                <a:solidFill>
                  <a:srgbClr val="C00000"/>
                </a:solidFill>
                <a:effectLst>
                  <a:outerShdw blurRad="38100" dist="38100" dir="2700000" algn="tl">
                    <a:srgbClr val="000000">
                      <a:alpha val="43137"/>
                    </a:srgbClr>
                  </a:outerShdw>
                </a:effectLst>
              </a:rPr>
              <a:t>Frequent Contact with Parents of High Risk Students. </a:t>
            </a:r>
            <a:endParaRPr lang="en-US" dirty="0" smtClean="0">
              <a:solidFill>
                <a:srgbClr val="C00000"/>
              </a:solidFill>
              <a:effectLst>
                <a:outerShdw blurRad="38100" dist="38100" dir="2700000" algn="tl">
                  <a:srgbClr val="000000">
                    <a:alpha val="43137"/>
                  </a:srgbClr>
                </a:outerShdw>
              </a:effectLst>
            </a:endParaRPr>
          </a:p>
          <a:p>
            <a:r>
              <a:rPr lang="en-US" dirty="0" smtClean="0">
                <a:solidFill>
                  <a:srgbClr val="000000"/>
                </a:solidFill>
              </a:rPr>
              <a:t>Parents </a:t>
            </a:r>
            <a:r>
              <a:rPr lang="en-US" dirty="0">
                <a:solidFill>
                  <a:srgbClr val="000000"/>
                </a:solidFill>
              </a:rPr>
              <a:t>are often the last to know about their child’s gang involvement. </a:t>
            </a:r>
            <a:endParaRPr lang="en-US" dirty="0" smtClean="0">
              <a:solidFill>
                <a:srgbClr val="000000"/>
              </a:solidFill>
            </a:endParaRPr>
          </a:p>
          <a:p>
            <a:r>
              <a:rPr lang="en-US" dirty="0" smtClean="0">
                <a:solidFill>
                  <a:srgbClr val="000000"/>
                </a:solidFill>
              </a:rPr>
              <a:t>If </a:t>
            </a:r>
            <a:r>
              <a:rPr lang="en-US" dirty="0">
                <a:solidFill>
                  <a:srgbClr val="000000"/>
                </a:solidFill>
              </a:rPr>
              <a:t>you notice sudden changes in attitude, grades, and dress of a student, alert their parents. </a:t>
            </a:r>
            <a:endParaRPr lang="en-US" dirty="0" smtClean="0">
              <a:solidFill>
                <a:srgbClr val="000000"/>
              </a:solidFill>
            </a:endParaRPr>
          </a:p>
          <a:p>
            <a:r>
              <a:rPr lang="en-US" dirty="0" smtClean="0">
                <a:solidFill>
                  <a:srgbClr val="000000"/>
                </a:solidFill>
              </a:rPr>
              <a:t>Never </a:t>
            </a:r>
            <a:r>
              <a:rPr lang="en-US" dirty="0">
                <a:solidFill>
                  <a:srgbClr val="000000"/>
                </a:solidFill>
              </a:rPr>
              <a:t>assume that the parent already knows and just chooses to do nothing about it. </a:t>
            </a:r>
            <a:endParaRPr lang="en-US" dirty="0" smtClean="0">
              <a:solidFill>
                <a:srgbClr val="000000"/>
              </a:solidFill>
            </a:endParaRPr>
          </a:p>
          <a:p>
            <a:pPr marL="109728" indent="0">
              <a:buNone/>
            </a:pPr>
            <a:r>
              <a:rPr lang="en-US" dirty="0" smtClean="0">
                <a:solidFill>
                  <a:srgbClr val="C00000"/>
                </a:solidFill>
                <a:effectLst>
                  <a:outerShdw blurRad="38100" dist="38100" dir="2700000" algn="tl">
                    <a:srgbClr val="000000">
                      <a:alpha val="43137"/>
                    </a:srgbClr>
                  </a:outerShdw>
                </a:effectLst>
              </a:rPr>
              <a:t>Assign </a:t>
            </a:r>
            <a:r>
              <a:rPr lang="en-US" dirty="0">
                <a:solidFill>
                  <a:srgbClr val="C00000"/>
                </a:solidFill>
                <a:effectLst>
                  <a:outerShdw blurRad="38100" dist="38100" dir="2700000" algn="tl">
                    <a:srgbClr val="000000">
                      <a:alpha val="43137"/>
                    </a:srgbClr>
                  </a:outerShdw>
                </a:effectLst>
              </a:rPr>
              <a:t>Mentors to Students Who Are Having Difficulty in School. </a:t>
            </a:r>
            <a:endParaRPr lang="en-US" dirty="0" smtClean="0">
              <a:solidFill>
                <a:srgbClr val="C00000"/>
              </a:solidFill>
              <a:effectLst>
                <a:outerShdw blurRad="38100" dist="38100" dir="2700000" algn="tl">
                  <a:srgbClr val="000000">
                    <a:alpha val="43137"/>
                  </a:srgbClr>
                </a:outerShdw>
              </a:effectLst>
            </a:endParaRPr>
          </a:p>
          <a:p>
            <a:r>
              <a:rPr lang="en-US" dirty="0" smtClean="0">
                <a:solidFill>
                  <a:srgbClr val="000000"/>
                </a:solidFill>
              </a:rPr>
              <a:t>Many </a:t>
            </a:r>
            <a:r>
              <a:rPr lang="en-US" dirty="0">
                <a:solidFill>
                  <a:srgbClr val="000000"/>
                </a:solidFill>
              </a:rPr>
              <a:t>youths are drawn to gangs because it provides them with a support structure and feeling of belonging. </a:t>
            </a:r>
            <a:endParaRPr lang="en-US" dirty="0" smtClean="0">
              <a:solidFill>
                <a:srgbClr val="000000"/>
              </a:solidFill>
            </a:endParaRPr>
          </a:p>
          <a:p>
            <a:r>
              <a:rPr lang="en-US" dirty="0" smtClean="0">
                <a:solidFill>
                  <a:srgbClr val="000000"/>
                </a:solidFill>
              </a:rPr>
              <a:t>Students </a:t>
            </a:r>
            <a:r>
              <a:rPr lang="en-US" dirty="0">
                <a:solidFill>
                  <a:srgbClr val="000000"/>
                </a:solidFill>
              </a:rPr>
              <a:t>who are struggling in school need to feel that they are successful. </a:t>
            </a:r>
            <a:endParaRPr lang="en-US" dirty="0" smtClean="0">
              <a:solidFill>
                <a:srgbClr val="000000"/>
              </a:solidFill>
            </a:endParaRPr>
          </a:p>
          <a:p>
            <a:r>
              <a:rPr lang="en-US" dirty="0" smtClean="0">
                <a:solidFill>
                  <a:srgbClr val="000000"/>
                </a:solidFill>
              </a:rPr>
              <a:t>A </a:t>
            </a:r>
            <a:r>
              <a:rPr lang="en-US" dirty="0">
                <a:solidFill>
                  <a:srgbClr val="000000"/>
                </a:solidFill>
              </a:rPr>
              <a:t>mentor can give a student a feeling of importance – that someone cares about them. </a:t>
            </a:r>
          </a:p>
          <a:p>
            <a:endParaRPr lang="en-US" dirty="0"/>
          </a:p>
        </p:txBody>
      </p:sp>
      <p:sp>
        <p:nvSpPr>
          <p:cNvPr id="6" name="TextBox 5"/>
          <p:cNvSpPr txBox="1"/>
          <p:nvPr/>
        </p:nvSpPr>
        <p:spPr>
          <a:xfrm>
            <a:off x="381000" y="6642556"/>
            <a:ext cx="7848600" cy="215444"/>
          </a:xfrm>
          <a:prstGeom prst="rect">
            <a:avLst/>
          </a:prstGeom>
          <a:noFill/>
        </p:spPr>
        <p:txBody>
          <a:bodyPr wrap="square" rtlCol="0">
            <a:spAutoFit/>
          </a:bodyPr>
          <a:lstStyle/>
          <a:p>
            <a:pPr algn="r"/>
            <a:r>
              <a:rPr lang="en-US" sz="800" dirty="0"/>
              <a:t>How Teachers Can Intervene with Gang-Involved Students, 2014, Salt Lake Ares Gang Project,  U.S. Bureau of Justice Assistance and The Unit Commission on Criminal and Juvenile </a:t>
            </a:r>
            <a:r>
              <a:rPr lang="en-US" sz="800" dirty="0" smtClean="0"/>
              <a:t>Justice.</a:t>
            </a:r>
            <a:endParaRPr lang="en-US" sz="800" dirty="0"/>
          </a:p>
        </p:txBody>
      </p:sp>
    </p:spTree>
    <p:extLst>
      <p:ext uri="{BB962C8B-B14F-4D97-AF65-F5344CB8AC3E}">
        <p14:creationId xmlns:p14="http://schemas.microsoft.com/office/powerpoint/2010/main" val="6589259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68" y="457200"/>
            <a:ext cx="8915400" cy="609600"/>
          </a:xfrm>
          <a:noFill/>
          <a:ln w="25400">
            <a:noFill/>
          </a:ln>
        </p:spPr>
        <p:txBody>
          <a:bodyPr>
            <a:noAutofit/>
          </a:bodyPr>
          <a:lstStyle/>
          <a:p>
            <a:pPr indent="457200" algn="ctr"/>
            <a:r>
              <a:rPr lang="en-US" sz="3600" dirty="0" smtClean="0">
                <a:solidFill>
                  <a:srgbClr val="000037"/>
                </a:solidFill>
                <a:effectLst>
                  <a:outerShdw blurRad="38100" dist="38100" dir="2700000" algn="tl">
                    <a:srgbClr val="000000">
                      <a:alpha val="43137"/>
                    </a:srgbClr>
                  </a:outerShdw>
                </a:effectLst>
              </a:rPr>
              <a:t>TEACHERS</a:t>
            </a:r>
            <a:endParaRPr lang="en-US" sz="3600" dirty="0">
              <a:solidFill>
                <a:srgbClr val="000037"/>
              </a:solidFill>
              <a:effectLst>
                <a:outerShdw blurRad="38100" dist="38100" dir="2700000" algn="tl">
                  <a:srgbClr val="000000">
                    <a:alpha val="43137"/>
                  </a:srgbClr>
                </a:outerShdw>
              </a:effectLst>
            </a:endParaRPr>
          </a:p>
        </p:txBody>
      </p:sp>
      <p:sp>
        <p:nvSpPr>
          <p:cNvPr id="5" name="Slide Number Placeholder 4"/>
          <p:cNvSpPr>
            <a:spLocks noGrp="1"/>
          </p:cNvSpPr>
          <p:nvPr>
            <p:ph type="sldNum" sz="quarter" idx="12"/>
          </p:nvPr>
        </p:nvSpPr>
        <p:spPr/>
        <p:txBody>
          <a:bodyPr/>
          <a:lstStyle/>
          <a:p>
            <a:fld id="{96652B35-718D-4E28-AFEB-B694A3B357E8}" type="slidenum">
              <a:rPr kumimoji="0" lang="en-US" smtClean="0"/>
              <a:pPr/>
              <a:t>29</a:t>
            </a:fld>
            <a:endParaRPr kumimoji="0" lang="en-US" dirty="0"/>
          </a:p>
        </p:txBody>
      </p:sp>
      <p:sp>
        <p:nvSpPr>
          <p:cNvPr id="3" name="Content Placeholder 2"/>
          <p:cNvSpPr>
            <a:spLocks noGrp="1"/>
          </p:cNvSpPr>
          <p:nvPr>
            <p:ph idx="1"/>
          </p:nvPr>
        </p:nvSpPr>
        <p:spPr>
          <a:xfrm>
            <a:off x="152400" y="1066800"/>
            <a:ext cx="8915400" cy="5701844"/>
          </a:xfrm>
        </p:spPr>
        <p:txBody>
          <a:bodyPr>
            <a:normAutofit fontScale="92500"/>
          </a:bodyPr>
          <a:lstStyle/>
          <a:p>
            <a:pPr marL="109728" indent="0">
              <a:buNone/>
            </a:pPr>
            <a:r>
              <a:rPr lang="en-US" dirty="0">
                <a:solidFill>
                  <a:srgbClr val="C00000"/>
                </a:solidFill>
                <a:effectLst>
                  <a:outerShdw blurRad="38100" dist="38100" dir="2700000" algn="tl">
                    <a:srgbClr val="000000">
                      <a:alpha val="43137"/>
                    </a:srgbClr>
                  </a:outerShdw>
                </a:effectLst>
              </a:rPr>
              <a:t>Learn About Community Resources Available in the Area for Students. </a:t>
            </a:r>
            <a:endParaRPr lang="en-US" dirty="0" smtClean="0">
              <a:solidFill>
                <a:srgbClr val="C00000"/>
              </a:solidFill>
              <a:effectLst>
                <a:outerShdw blurRad="38100" dist="38100" dir="2700000" algn="tl">
                  <a:srgbClr val="000000">
                    <a:alpha val="43137"/>
                  </a:srgbClr>
                </a:outerShdw>
              </a:effectLst>
            </a:endParaRPr>
          </a:p>
          <a:p>
            <a:r>
              <a:rPr lang="en-US" dirty="0" smtClean="0">
                <a:solidFill>
                  <a:srgbClr val="000000"/>
                </a:solidFill>
              </a:rPr>
              <a:t>Teachers </a:t>
            </a:r>
            <a:r>
              <a:rPr lang="en-US" dirty="0">
                <a:solidFill>
                  <a:srgbClr val="000000"/>
                </a:solidFill>
              </a:rPr>
              <a:t>can often steer their students toward positive activities that can reduce their likelihood of becoming gang-involved. </a:t>
            </a:r>
            <a:endParaRPr lang="en-US" dirty="0" smtClean="0">
              <a:solidFill>
                <a:srgbClr val="000000"/>
              </a:solidFill>
            </a:endParaRPr>
          </a:p>
          <a:p>
            <a:r>
              <a:rPr lang="en-US" dirty="0" smtClean="0">
                <a:solidFill>
                  <a:srgbClr val="000000"/>
                </a:solidFill>
              </a:rPr>
              <a:t>There </a:t>
            </a:r>
            <a:r>
              <a:rPr lang="en-US" dirty="0">
                <a:solidFill>
                  <a:srgbClr val="000000"/>
                </a:solidFill>
              </a:rPr>
              <a:t>are also many community resources available for families that are struggling with gang members in their </a:t>
            </a:r>
            <a:r>
              <a:rPr lang="en-US" dirty="0" smtClean="0">
                <a:solidFill>
                  <a:srgbClr val="000000"/>
                </a:solidFill>
              </a:rPr>
              <a:t>family. </a:t>
            </a:r>
            <a:endParaRPr lang="en-US" dirty="0">
              <a:solidFill>
                <a:srgbClr val="000000"/>
              </a:solidFill>
            </a:endParaRPr>
          </a:p>
          <a:p>
            <a:pPr marL="109728" indent="0">
              <a:buNone/>
            </a:pPr>
            <a:r>
              <a:rPr lang="en-US" dirty="0" smtClean="0">
                <a:solidFill>
                  <a:srgbClr val="C00000"/>
                </a:solidFill>
                <a:effectLst>
                  <a:outerShdw blurRad="38100" dist="38100" dir="2700000" algn="tl">
                    <a:srgbClr val="000000">
                      <a:alpha val="43137"/>
                    </a:srgbClr>
                  </a:outerShdw>
                </a:effectLst>
              </a:rPr>
              <a:t>Teach </a:t>
            </a:r>
            <a:r>
              <a:rPr lang="en-US" dirty="0">
                <a:solidFill>
                  <a:srgbClr val="C00000"/>
                </a:solidFill>
                <a:effectLst>
                  <a:outerShdw blurRad="38100" dist="38100" dir="2700000" algn="tl">
                    <a:srgbClr val="000000">
                      <a:alpha val="43137"/>
                    </a:srgbClr>
                  </a:outerShdw>
                </a:effectLst>
              </a:rPr>
              <a:t>Kids Anti-Violence and Problem Solving Skills. </a:t>
            </a:r>
            <a:endParaRPr lang="en-US" dirty="0" smtClean="0">
              <a:solidFill>
                <a:srgbClr val="C00000"/>
              </a:solidFill>
              <a:effectLst>
                <a:outerShdw blurRad="38100" dist="38100" dir="2700000" algn="tl">
                  <a:srgbClr val="000000">
                    <a:alpha val="43137"/>
                  </a:srgbClr>
                </a:outerShdw>
              </a:effectLst>
            </a:endParaRPr>
          </a:p>
          <a:p>
            <a:r>
              <a:rPr lang="en-US" dirty="0" smtClean="0">
                <a:solidFill>
                  <a:srgbClr val="000000"/>
                </a:solidFill>
              </a:rPr>
              <a:t>Many </a:t>
            </a:r>
            <a:r>
              <a:rPr lang="en-US" dirty="0">
                <a:solidFill>
                  <a:srgbClr val="000000"/>
                </a:solidFill>
              </a:rPr>
              <a:t>students will turn to gangs to solve problems for them or to provide protection. Teaching your students problem-solving skills and behavioral skills training can reduce the number of violent incidents on campus. Students will also feel more in control and confident of their abilities to “stand alone.” The need for a gang is </a:t>
            </a:r>
            <a:r>
              <a:rPr lang="en-US" dirty="0" smtClean="0">
                <a:solidFill>
                  <a:srgbClr val="000000"/>
                </a:solidFill>
              </a:rPr>
              <a:t>reduced.</a:t>
            </a:r>
            <a:endParaRPr lang="en-US" dirty="0">
              <a:solidFill>
                <a:srgbClr val="000000"/>
              </a:solidFill>
            </a:endParaRPr>
          </a:p>
        </p:txBody>
      </p:sp>
      <p:sp>
        <p:nvSpPr>
          <p:cNvPr id="6" name="TextBox 5"/>
          <p:cNvSpPr txBox="1"/>
          <p:nvPr/>
        </p:nvSpPr>
        <p:spPr>
          <a:xfrm>
            <a:off x="381000" y="6540418"/>
            <a:ext cx="7848600" cy="215444"/>
          </a:xfrm>
          <a:prstGeom prst="rect">
            <a:avLst/>
          </a:prstGeom>
          <a:noFill/>
        </p:spPr>
        <p:txBody>
          <a:bodyPr wrap="square" rtlCol="0">
            <a:spAutoFit/>
          </a:bodyPr>
          <a:lstStyle/>
          <a:p>
            <a:pPr algn="r"/>
            <a:r>
              <a:rPr lang="en-US" sz="800" dirty="0"/>
              <a:t>How Teachers Can Intervene with Gang-Involved Students, 2014, Salt Lake Ares Gang Project,  U.S. Bureau of Justice Assistance and The Unit Commission on Criminal and Juvenile </a:t>
            </a:r>
            <a:r>
              <a:rPr lang="en-US" sz="800" dirty="0" smtClean="0"/>
              <a:t>Justice.</a:t>
            </a:r>
            <a:endParaRPr lang="en-US" sz="800" dirty="0"/>
          </a:p>
        </p:txBody>
      </p:sp>
    </p:spTree>
    <p:extLst>
      <p:ext uri="{BB962C8B-B14F-4D97-AF65-F5344CB8AC3E}">
        <p14:creationId xmlns:p14="http://schemas.microsoft.com/office/powerpoint/2010/main" val="37812161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838200"/>
            <a:ext cx="9176857" cy="533400"/>
          </a:xfrm>
        </p:spPr>
        <p:txBody>
          <a:bodyPr>
            <a:normAutofit fontScale="90000"/>
          </a:bodyPr>
          <a:lstStyle/>
          <a:p>
            <a:pPr algn="ctr"/>
            <a:r>
              <a:rPr lang="en-US" sz="3600" cap="all" dirty="0">
                <a:effectLst>
                  <a:outerShdw blurRad="38100" dist="38100" dir="2700000" algn="tl">
                    <a:srgbClr val="000000">
                      <a:alpha val="43137"/>
                    </a:srgbClr>
                  </a:outerShdw>
                </a:effectLst>
              </a:rPr>
              <a:t>Indiana Seeing </a:t>
            </a:r>
            <a:r>
              <a:rPr lang="en-US" sz="3600" cap="all" dirty="0" smtClean="0">
                <a:effectLst>
                  <a:outerShdw blurRad="38100" dist="38100" dir="2700000" algn="tl">
                    <a:srgbClr val="000000">
                      <a:alpha val="43137"/>
                    </a:srgbClr>
                  </a:outerShdw>
                </a:effectLst>
              </a:rPr>
              <a:t>sharp </a:t>
            </a:r>
            <a:r>
              <a:rPr lang="en-US" sz="3600" cap="all" dirty="0">
                <a:effectLst>
                  <a:outerShdw blurRad="38100" dist="38100" dir="2700000" algn="tl">
                    <a:srgbClr val="000000">
                      <a:alpha val="43137"/>
                    </a:srgbClr>
                  </a:outerShdw>
                </a:effectLst>
              </a:rPr>
              <a:t>Rise in Youth Violence</a:t>
            </a:r>
            <a:r>
              <a:rPr lang="en-US" dirty="0"/>
              <a:t/>
            </a:r>
            <a:br>
              <a:rPr lang="en-US" dirty="0"/>
            </a:br>
            <a:endParaRPr lang="en-US" dirty="0"/>
          </a:p>
        </p:txBody>
      </p:sp>
      <p:sp>
        <p:nvSpPr>
          <p:cNvPr id="3" name="Content Placeholder 2"/>
          <p:cNvSpPr>
            <a:spLocks noGrp="1"/>
          </p:cNvSpPr>
          <p:nvPr>
            <p:ph idx="1"/>
          </p:nvPr>
        </p:nvSpPr>
        <p:spPr>
          <a:xfrm>
            <a:off x="192932" y="990600"/>
            <a:ext cx="8915400" cy="5883780"/>
          </a:xfrm>
        </p:spPr>
        <p:txBody>
          <a:bodyPr>
            <a:normAutofit fontScale="25000" lnSpcReduction="20000"/>
          </a:bodyPr>
          <a:lstStyle/>
          <a:p>
            <a:pPr marL="109728" indent="0">
              <a:buNone/>
            </a:pPr>
            <a:r>
              <a:rPr lang="en-US" sz="11200" i="1" dirty="0" smtClean="0">
                <a:solidFill>
                  <a:srgbClr val="000000"/>
                </a:solidFill>
                <a:effectLst>
                  <a:outerShdw blurRad="38100" dist="38100" dir="2700000" algn="tl">
                    <a:srgbClr val="000000">
                      <a:alpha val="43137"/>
                    </a:srgbClr>
                  </a:outerShdw>
                </a:effectLst>
              </a:rPr>
              <a:t>Indiana </a:t>
            </a:r>
            <a:r>
              <a:rPr lang="en-US" sz="11200" i="1" dirty="0">
                <a:solidFill>
                  <a:srgbClr val="000000"/>
                </a:solidFill>
                <a:effectLst>
                  <a:outerShdw blurRad="38100" dist="38100" dir="2700000" algn="tl">
                    <a:srgbClr val="000000">
                      <a:alpha val="43137"/>
                    </a:srgbClr>
                  </a:outerShdw>
                </a:effectLst>
              </a:rPr>
              <a:t>Youth </a:t>
            </a:r>
            <a:r>
              <a:rPr lang="en-US" sz="11200" i="1" dirty="0" smtClean="0">
                <a:solidFill>
                  <a:srgbClr val="000000"/>
                </a:solidFill>
                <a:effectLst>
                  <a:outerShdw blurRad="38100" dist="38100" dir="2700000" algn="tl">
                    <a:srgbClr val="000000">
                      <a:alpha val="43137"/>
                    </a:srgbClr>
                  </a:outerShdw>
                </a:effectLst>
              </a:rPr>
              <a:t>Institute Statistics as presented in the 2015 Indiana Kids Count Profile of Child Wellbeing</a:t>
            </a:r>
          </a:p>
          <a:p>
            <a:pPr>
              <a:lnSpc>
                <a:spcPct val="120000"/>
              </a:lnSpc>
              <a:spcAft>
                <a:spcPts val="300"/>
              </a:spcAft>
            </a:pPr>
            <a:r>
              <a:rPr lang="en-US" sz="11200" dirty="0" smtClean="0">
                <a:solidFill>
                  <a:srgbClr val="000000"/>
                </a:solidFill>
              </a:rPr>
              <a:t>Dramatic </a:t>
            </a:r>
            <a:r>
              <a:rPr lang="en-US" sz="11200" dirty="0">
                <a:solidFill>
                  <a:srgbClr val="000000"/>
                </a:solidFill>
              </a:rPr>
              <a:t>increase in homicides among children and teenagers</a:t>
            </a:r>
            <a:r>
              <a:rPr lang="en-US" sz="11200" dirty="0" smtClean="0">
                <a:solidFill>
                  <a:srgbClr val="000000"/>
                </a:solidFill>
              </a:rPr>
              <a:t>.</a:t>
            </a:r>
          </a:p>
          <a:p>
            <a:pPr>
              <a:lnSpc>
                <a:spcPct val="120000"/>
              </a:lnSpc>
              <a:spcAft>
                <a:spcPts val="300"/>
              </a:spcAft>
            </a:pPr>
            <a:r>
              <a:rPr lang="en-US" sz="11200" b="1" dirty="0">
                <a:solidFill>
                  <a:srgbClr val="000000"/>
                </a:solidFill>
              </a:rPr>
              <a:t>Gang membership </a:t>
            </a:r>
            <a:r>
              <a:rPr lang="en-US" sz="11200" dirty="0">
                <a:solidFill>
                  <a:srgbClr val="000000"/>
                </a:solidFill>
              </a:rPr>
              <a:t>may be one cause, it’s </a:t>
            </a:r>
            <a:r>
              <a:rPr lang="en-US" sz="11200" b="1" dirty="0">
                <a:solidFill>
                  <a:srgbClr val="000000"/>
                </a:solidFill>
              </a:rPr>
              <a:t>up 11 percent among teens with many kids being recruited at age 14. </a:t>
            </a:r>
          </a:p>
          <a:p>
            <a:pPr>
              <a:lnSpc>
                <a:spcPct val="120000"/>
              </a:lnSpc>
              <a:spcAft>
                <a:spcPts val="300"/>
              </a:spcAft>
            </a:pPr>
            <a:r>
              <a:rPr lang="en-US" sz="11200" dirty="0" smtClean="0">
                <a:solidFill>
                  <a:srgbClr val="000000"/>
                </a:solidFill>
              </a:rPr>
              <a:t>Teenagers </a:t>
            </a:r>
            <a:r>
              <a:rPr lang="en-US" sz="11200" dirty="0">
                <a:solidFill>
                  <a:srgbClr val="000000"/>
                </a:solidFill>
              </a:rPr>
              <a:t>committing murder </a:t>
            </a:r>
            <a:r>
              <a:rPr lang="en-US" sz="11200" dirty="0" smtClean="0">
                <a:solidFill>
                  <a:srgbClr val="000000"/>
                </a:solidFill>
              </a:rPr>
              <a:t>is rising.</a:t>
            </a:r>
          </a:p>
          <a:p>
            <a:pPr>
              <a:lnSpc>
                <a:spcPct val="120000"/>
              </a:lnSpc>
              <a:spcAft>
                <a:spcPts val="300"/>
              </a:spcAft>
            </a:pPr>
            <a:r>
              <a:rPr lang="en-US" sz="11200" dirty="0" smtClean="0">
                <a:solidFill>
                  <a:srgbClr val="000000"/>
                </a:solidFill>
              </a:rPr>
              <a:t>Nearly </a:t>
            </a:r>
            <a:r>
              <a:rPr lang="en-US" sz="11200" dirty="0">
                <a:solidFill>
                  <a:srgbClr val="000000"/>
                </a:solidFill>
              </a:rPr>
              <a:t>a fifth of high school students regularly carry a weapon</a:t>
            </a:r>
            <a:r>
              <a:rPr lang="en-US" sz="11200" dirty="0" smtClean="0">
                <a:solidFill>
                  <a:srgbClr val="000000"/>
                </a:solidFill>
              </a:rPr>
              <a:t>.</a:t>
            </a:r>
            <a:endParaRPr lang="en-US" sz="11200" dirty="0">
              <a:solidFill>
                <a:srgbClr val="000000"/>
              </a:solidFill>
            </a:endParaRPr>
          </a:p>
          <a:p>
            <a:pPr>
              <a:lnSpc>
                <a:spcPct val="120000"/>
              </a:lnSpc>
              <a:spcAft>
                <a:spcPts val="300"/>
              </a:spcAft>
            </a:pPr>
            <a:r>
              <a:rPr lang="en-US" sz="11200" dirty="0" smtClean="0">
                <a:solidFill>
                  <a:srgbClr val="000000"/>
                </a:solidFill>
              </a:rPr>
              <a:t>Homicide as cause of death in youth 15-24 years of age:</a:t>
            </a:r>
          </a:p>
          <a:p>
            <a:pPr lvl="1">
              <a:lnSpc>
                <a:spcPct val="120000"/>
              </a:lnSpc>
              <a:spcBef>
                <a:spcPts val="0"/>
              </a:spcBef>
            </a:pPr>
            <a:r>
              <a:rPr lang="en-US" sz="11200" dirty="0" smtClean="0"/>
              <a:t>#1 among Blacks</a:t>
            </a:r>
          </a:p>
          <a:p>
            <a:pPr lvl="1">
              <a:lnSpc>
                <a:spcPct val="120000"/>
              </a:lnSpc>
              <a:spcBef>
                <a:spcPts val="0"/>
              </a:spcBef>
            </a:pPr>
            <a:r>
              <a:rPr lang="en-US" sz="11200" dirty="0" smtClean="0"/>
              <a:t>#4 among whites and Hispanics</a:t>
            </a:r>
          </a:p>
          <a:p>
            <a:pPr>
              <a:lnSpc>
                <a:spcPct val="120000"/>
              </a:lnSpc>
              <a:spcAft>
                <a:spcPts val="300"/>
              </a:spcAft>
            </a:pPr>
            <a:endParaRPr lang="en-US" sz="8000" dirty="0"/>
          </a:p>
          <a:p>
            <a:endParaRPr lang="en-US" sz="8000" dirty="0" smtClean="0"/>
          </a:p>
          <a:p>
            <a:endParaRPr lang="en-US" sz="8000" dirty="0"/>
          </a:p>
          <a:p>
            <a:endParaRPr lang="en-US" sz="8000" dirty="0"/>
          </a:p>
        </p:txBody>
      </p:sp>
      <p:sp>
        <p:nvSpPr>
          <p:cNvPr id="4" name="TextBox 3"/>
          <p:cNvSpPr txBox="1"/>
          <p:nvPr/>
        </p:nvSpPr>
        <p:spPr>
          <a:xfrm>
            <a:off x="343359" y="7086600"/>
            <a:ext cx="7391400" cy="246221"/>
          </a:xfrm>
          <a:prstGeom prst="rect">
            <a:avLst/>
          </a:prstGeom>
          <a:noFill/>
        </p:spPr>
        <p:txBody>
          <a:bodyPr wrap="square" rtlCol="0">
            <a:spAutoFit/>
          </a:bodyPr>
          <a:lstStyle/>
          <a:p>
            <a:pPr marL="109728" indent="0">
              <a:buNone/>
            </a:pPr>
            <a:r>
              <a:rPr lang="en-US" sz="1000" dirty="0" smtClean="0"/>
              <a:t>.</a:t>
            </a:r>
            <a:endParaRPr lang="en-US" sz="1000" dirty="0"/>
          </a:p>
        </p:txBody>
      </p:sp>
    </p:spTree>
    <p:extLst>
      <p:ext uri="{BB962C8B-B14F-4D97-AF65-F5344CB8AC3E}">
        <p14:creationId xmlns:p14="http://schemas.microsoft.com/office/powerpoint/2010/main" val="267057066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533400"/>
            <a:ext cx="8915400" cy="609600"/>
          </a:xfrm>
          <a:noFill/>
          <a:ln w="25400">
            <a:noFill/>
          </a:ln>
        </p:spPr>
        <p:txBody>
          <a:bodyPr>
            <a:noAutofit/>
          </a:bodyPr>
          <a:lstStyle/>
          <a:p>
            <a:pPr indent="457200" algn="ctr"/>
            <a:r>
              <a:rPr lang="en-US" sz="3600" dirty="0" smtClean="0">
                <a:solidFill>
                  <a:srgbClr val="000037"/>
                </a:solidFill>
                <a:effectLst>
                  <a:outerShdw blurRad="38100" dist="38100" dir="2700000" algn="tl">
                    <a:srgbClr val="000000">
                      <a:alpha val="43137"/>
                    </a:srgbClr>
                  </a:outerShdw>
                </a:effectLst>
              </a:rPr>
              <a:t>TEACHERS</a:t>
            </a:r>
            <a:endParaRPr lang="en-US" sz="3600" dirty="0">
              <a:solidFill>
                <a:srgbClr val="000037"/>
              </a:solidFill>
              <a:effectLst>
                <a:outerShdw blurRad="38100" dist="38100" dir="2700000" algn="tl">
                  <a:srgbClr val="000000">
                    <a:alpha val="43137"/>
                  </a:srgbClr>
                </a:outerShdw>
              </a:effectLst>
            </a:endParaRPr>
          </a:p>
        </p:txBody>
      </p:sp>
      <p:sp>
        <p:nvSpPr>
          <p:cNvPr id="5" name="Slide Number Placeholder 4"/>
          <p:cNvSpPr>
            <a:spLocks noGrp="1"/>
          </p:cNvSpPr>
          <p:nvPr>
            <p:ph type="sldNum" sz="quarter" idx="12"/>
          </p:nvPr>
        </p:nvSpPr>
        <p:spPr/>
        <p:txBody>
          <a:bodyPr/>
          <a:lstStyle/>
          <a:p>
            <a:fld id="{96652B35-718D-4E28-AFEB-B694A3B357E8}" type="slidenum">
              <a:rPr kumimoji="0" lang="en-US" smtClean="0"/>
              <a:pPr/>
              <a:t>30</a:t>
            </a:fld>
            <a:endParaRPr kumimoji="0" lang="en-US" dirty="0"/>
          </a:p>
        </p:txBody>
      </p:sp>
      <p:sp>
        <p:nvSpPr>
          <p:cNvPr id="3" name="Content Placeholder 2"/>
          <p:cNvSpPr>
            <a:spLocks noGrp="1"/>
          </p:cNvSpPr>
          <p:nvPr>
            <p:ph idx="1"/>
          </p:nvPr>
        </p:nvSpPr>
        <p:spPr>
          <a:xfrm>
            <a:off x="304800" y="1346547"/>
            <a:ext cx="8610600" cy="5507736"/>
          </a:xfrm>
        </p:spPr>
        <p:txBody>
          <a:bodyPr>
            <a:normAutofit/>
          </a:bodyPr>
          <a:lstStyle/>
          <a:p>
            <a:pPr marL="109728" indent="0">
              <a:buNone/>
            </a:pPr>
            <a:r>
              <a:rPr lang="en-US" dirty="0" smtClean="0">
                <a:solidFill>
                  <a:srgbClr val="C00000"/>
                </a:solidFill>
                <a:effectLst>
                  <a:outerShdw blurRad="38100" dist="38100" dir="2700000" algn="tl">
                    <a:srgbClr val="000000">
                      <a:alpha val="43137"/>
                    </a:srgbClr>
                  </a:outerShdw>
                </a:effectLst>
              </a:rPr>
              <a:t>Do </a:t>
            </a:r>
            <a:r>
              <a:rPr lang="en-US" dirty="0">
                <a:solidFill>
                  <a:srgbClr val="C00000"/>
                </a:solidFill>
                <a:effectLst>
                  <a:outerShdw blurRad="38100" dist="38100" dir="2700000" algn="tl">
                    <a:srgbClr val="000000">
                      <a:alpha val="43137"/>
                    </a:srgbClr>
                  </a:outerShdw>
                </a:effectLst>
              </a:rPr>
              <a:t>Not Glorify Gang Activity, But Do Not Ignore </a:t>
            </a:r>
            <a:r>
              <a:rPr lang="en-US" dirty="0" smtClean="0">
                <a:solidFill>
                  <a:srgbClr val="C00000"/>
                </a:solidFill>
                <a:effectLst>
                  <a:outerShdw blurRad="38100" dist="38100" dir="2700000" algn="tl">
                    <a:srgbClr val="000000">
                      <a:alpha val="43137"/>
                    </a:srgbClr>
                  </a:outerShdw>
                </a:effectLst>
              </a:rPr>
              <a:t>It Either</a:t>
            </a:r>
            <a:r>
              <a:rPr lang="en-US" dirty="0">
                <a:solidFill>
                  <a:srgbClr val="C00000"/>
                </a:solidFill>
                <a:effectLst>
                  <a:outerShdw blurRad="38100" dist="38100" dir="2700000" algn="tl">
                    <a:srgbClr val="000000">
                      <a:alpha val="43137"/>
                    </a:srgbClr>
                  </a:outerShdw>
                </a:effectLst>
              </a:rPr>
              <a:t>. </a:t>
            </a:r>
            <a:endParaRPr lang="en-US" dirty="0" smtClean="0">
              <a:solidFill>
                <a:srgbClr val="C00000"/>
              </a:solidFill>
              <a:effectLst>
                <a:outerShdw blurRad="38100" dist="38100" dir="2700000" algn="tl">
                  <a:srgbClr val="000000">
                    <a:alpha val="43137"/>
                  </a:srgbClr>
                </a:outerShdw>
              </a:effectLst>
            </a:endParaRPr>
          </a:p>
          <a:p>
            <a:r>
              <a:rPr lang="en-US" dirty="0" smtClean="0">
                <a:solidFill>
                  <a:srgbClr val="000000"/>
                </a:solidFill>
              </a:rPr>
              <a:t>Students </a:t>
            </a:r>
            <a:r>
              <a:rPr lang="en-US" dirty="0">
                <a:solidFill>
                  <a:srgbClr val="000000"/>
                </a:solidFill>
              </a:rPr>
              <a:t>will often discuss recent gang activity among themselves and may glorify the gang members that are involved. </a:t>
            </a:r>
            <a:endParaRPr lang="en-US" dirty="0" smtClean="0">
              <a:solidFill>
                <a:srgbClr val="000000"/>
              </a:solidFill>
            </a:endParaRPr>
          </a:p>
          <a:p>
            <a:r>
              <a:rPr lang="en-US" dirty="0" smtClean="0">
                <a:solidFill>
                  <a:srgbClr val="000000"/>
                </a:solidFill>
              </a:rPr>
              <a:t>While </a:t>
            </a:r>
            <a:r>
              <a:rPr lang="en-US" dirty="0">
                <a:solidFill>
                  <a:srgbClr val="000000"/>
                </a:solidFill>
              </a:rPr>
              <a:t>such discussions should be discouraged it is helpful for youth to discuss the activity with the teacher serving as a facilitator so that the issue can be dealt with in a realistic manner and used as a learning experience for students. </a:t>
            </a:r>
          </a:p>
        </p:txBody>
      </p:sp>
      <p:sp>
        <p:nvSpPr>
          <p:cNvPr id="6" name="TextBox 5"/>
          <p:cNvSpPr txBox="1"/>
          <p:nvPr/>
        </p:nvSpPr>
        <p:spPr>
          <a:xfrm>
            <a:off x="457200" y="6553200"/>
            <a:ext cx="7848600" cy="215444"/>
          </a:xfrm>
          <a:prstGeom prst="rect">
            <a:avLst/>
          </a:prstGeom>
          <a:noFill/>
        </p:spPr>
        <p:txBody>
          <a:bodyPr wrap="square" rtlCol="0">
            <a:spAutoFit/>
          </a:bodyPr>
          <a:lstStyle/>
          <a:p>
            <a:pPr algn="r"/>
            <a:r>
              <a:rPr lang="en-US" sz="800" dirty="0"/>
              <a:t>How Teachers Can Intervene with Gang-Involved Students, 2014, Salt Lake Ares Gang Project,  U.S. Bureau of Justice Assistance and The Unit Commission on Criminal and Juvenile </a:t>
            </a:r>
            <a:r>
              <a:rPr lang="en-US" sz="800" dirty="0" smtClean="0"/>
              <a:t>Justice.</a:t>
            </a:r>
            <a:endParaRPr lang="en-US" sz="800" dirty="0"/>
          </a:p>
        </p:txBody>
      </p:sp>
    </p:spTree>
    <p:extLst>
      <p:ext uri="{BB962C8B-B14F-4D97-AF65-F5344CB8AC3E}">
        <p14:creationId xmlns:p14="http://schemas.microsoft.com/office/powerpoint/2010/main" val="42709162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533400"/>
            <a:ext cx="8915400" cy="609600"/>
          </a:xfrm>
          <a:noFill/>
          <a:ln w="25400">
            <a:noFill/>
          </a:ln>
        </p:spPr>
        <p:txBody>
          <a:bodyPr>
            <a:noAutofit/>
          </a:bodyPr>
          <a:lstStyle/>
          <a:p>
            <a:pPr indent="457200" algn="ctr"/>
            <a:r>
              <a:rPr lang="en-US" sz="3600" cap="all" dirty="0" smtClean="0">
                <a:solidFill>
                  <a:srgbClr val="000037"/>
                </a:solidFill>
                <a:effectLst>
                  <a:outerShdw blurRad="38100" dist="38100" dir="2700000" algn="tl">
                    <a:srgbClr val="000000">
                      <a:alpha val="43137"/>
                    </a:srgbClr>
                  </a:outerShdw>
                </a:effectLst>
              </a:rPr>
              <a:t>Gang Identifier Card</a:t>
            </a:r>
            <a:endParaRPr lang="en-US" sz="3600" cap="all" dirty="0">
              <a:solidFill>
                <a:srgbClr val="000037"/>
              </a:solidFill>
              <a:effectLst>
                <a:outerShdw blurRad="38100" dist="38100" dir="2700000" algn="tl">
                  <a:srgbClr val="000000">
                    <a:alpha val="43137"/>
                  </a:srgbClr>
                </a:outerShdw>
              </a:effectLst>
            </a:endParaRPr>
          </a:p>
        </p:txBody>
      </p:sp>
      <p:sp>
        <p:nvSpPr>
          <p:cNvPr id="5" name="Slide Number Placeholder 4"/>
          <p:cNvSpPr>
            <a:spLocks noGrp="1"/>
          </p:cNvSpPr>
          <p:nvPr>
            <p:ph type="sldNum" sz="quarter" idx="12"/>
          </p:nvPr>
        </p:nvSpPr>
        <p:spPr/>
        <p:txBody>
          <a:bodyPr/>
          <a:lstStyle/>
          <a:p>
            <a:fld id="{96652B35-718D-4E28-AFEB-B694A3B357E8}" type="slidenum">
              <a:rPr kumimoji="0" lang="en-US" smtClean="0"/>
              <a:pPr/>
              <a:t>31</a:t>
            </a:fld>
            <a:endParaRPr kumimoji="0" lang="en-US" dirty="0"/>
          </a:p>
        </p:txBody>
      </p:sp>
      <p:pic>
        <p:nvPicPr>
          <p:cNvPr id="6" name="Content Placeholder 5" descr="5-2010 - Indiana Gang Quick Reference Card page 1.jpg"/>
          <p:cNvPicPr>
            <a:picLocks noGrp="1" noChangeAspect="1"/>
          </p:cNvPicPr>
          <p:nvPr>
            <p:ph idx="1"/>
          </p:nvPr>
        </p:nvPicPr>
        <p:blipFill>
          <a:blip r:embed="rId3" cstate="print"/>
          <a:stretch>
            <a:fillRect/>
          </a:stretch>
        </p:blipFill>
        <p:spPr>
          <a:xfrm>
            <a:off x="762000" y="1219200"/>
            <a:ext cx="3534988" cy="5463955"/>
          </a:xfrm>
        </p:spPr>
      </p:pic>
      <p:pic>
        <p:nvPicPr>
          <p:cNvPr id="7" name="Picture 6" descr="5-2010 - Indiana Gang Quick Reference Card page 2.jpg"/>
          <p:cNvPicPr>
            <a:picLocks noChangeAspect="1"/>
          </p:cNvPicPr>
          <p:nvPr/>
        </p:nvPicPr>
        <p:blipFill>
          <a:blip r:embed="rId4" cstate="print"/>
          <a:stretch>
            <a:fillRect/>
          </a:stretch>
        </p:blipFill>
        <p:spPr>
          <a:xfrm>
            <a:off x="4724400" y="1219200"/>
            <a:ext cx="3536151" cy="5466906"/>
          </a:xfrm>
          <a:prstGeom prst="rect">
            <a:avLst/>
          </a:prstGeom>
        </p:spPr>
      </p:pic>
    </p:spTree>
    <p:extLst>
      <p:ext uri="{BB962C8B-B14F-4D97-AF65-F5344CB8AC3E}">
        <p14:creationId xmlns:p14="http://schemas.microsoft.com/office/powerpoint/2010/main" val="10468293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33400"/>
            <a:ext cx="9144000" cy="762000"/>
          </a:xfrm>
        </p:spPr>
        <p:txBody>
          <a:bodyPr>
            <a:normAutofit/>
          </a:bodyPr>
          <a:lstStyle/>
          <a:p>
            <a:pPr algn="ctr"/>
            <a:r>
              <a:rPr lang="en-US" sz="3600" cap="all" dirty="0" smtClean="0">
                <a:effectLst>
                  <a:outerShdw blurRad="38100" dist="38100" dir="2700000" algn="tl">
                    <a:srgbClr val="000000">
                      <a:alpha val="43137"/>
                    </a:srgbClr>
                  </a:outerShdw>
                </a:effectLst>
              </a:rPr>
              <a:t>Local Resources</a:t>
            </a:r>
            <a:endParaRPr lang="en-US" sz="3600" cap="all"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838200" y="1447800"/>
            <a:ext cx="7391400" cy="5029200"/>
          </a:xfrm>
        </p:spPr>
        <p:txBody>
          <a:bodyPr>
            <a:normAutofit/>
          </a:bodyPr>
          <a:lstStyle/>
          <a:p>
            <a:pPr>
              <a:spcBef>
                <a:spcPts val="1000"/>
              </a:spcBef>
              <a:spcAft>
                <a:spcPts val="1000"/>
              </a:spcAft>
            </a:pPr>
            <a:r>
              <a:rPr lang="en-US" dirty="0" smtClean="0">
                <a:solidFill>
                  <a:srgbClr val="000000"/>
                </a:solidFill>
              </a:rPr>
              <a:t>Local Law Enforcement</a:t>
            </a:r>
          </a:p>
          <a:p>
            <a:pPr>
              <a:spcBef>
                <a:spcPts val="1000"/>
              </a:spcBef>
              <a:spcAft>
                <a:spcPts val="1000"/>
              </a:spcAft>
            </a:pPr>
            <a:r>
              <a:rPr lang="en-US" dirty="0" smtClean="0">
                <a:solidFill>
                  <a:srgbClr val="000000"/>
                </a:solidFill>
              </a:rPr>
              <a:t>School Resource Officer</a:t>
            </a:r>
          </a:p>
          <a:p>
            <a:pPr>
              <a:spcBef>
                <a:spcPts val="1000"/>
              </a:spcBef>
              <a:spcAft>
                <a:spcPts val="1000"/>
              </a:spcAft>
            </a:pPr>
            <a:r>
              <a:rPr lang="en-US" dirty="0" smtClean="0">
                <a:solidFill>
                  <a:srgbClr val="000000"/>
                </a:solidFill>
              </a:rPr>
              <a:t>School Counselor</a:t>
            </a:r>
          </a:p>
          <a:p>
            <a:pPr>
              <a:spcBef>
                <a:spcPts val="1000"/>
              </a:spcBef>
              <a:spcAft>
                <a:spcPts val="1000"/>
              </a:spcAft>
            </a:pPr>
            <a:r>
              <a:rPr lang="en-US" dirty="0" smtClean="0">
                <a:solidFill>
                  <a:srgbClr val="000000"/>
                </a:solidFill>
              </a:rPr>
              <a:t>School Administrators</a:t>
            </a:r>
          </a:p>
          <a:p>
            <a:pPr>
              <a:spcBef>
                <a:spcPts val="1000"/>
              </a:spcBef>
              <a:spcAft>
                <a:spcPts val="1000"/>
              </a:spcAft>
            </a:pPr>
            <a:r>
              <a:rPr lang="en-US" dirty="0" smtClean="0">
                <a:solidFill>
                  <a:srgbClr val="000000"/>
                </a:solidFill>
              </a:rPr>
              <a:t>Youth Probation</a:t>
            </a:r>
          </a:p>
          <a:p>
            <a:pPr>
              <a:spcBef>
                <a:spcPts val="1000"/>
              </a:spcBef>
              <a:spcAft>
                <a:spcPts val="1000"/>
              </a:spcAft>
            </a:pPr>
            <a:r>
              <a:rPr lang="en-US" dirty="0" smtClean="0">
                <a:solidFill>
                  <a:srgbClr val="000000"/>
                </a:solidFill>
              </a:rPr>
              <a:t>Prosecutor</a:t>
            </a:r>
          </a:p>
          <a:p>
            <a:r>
              <a:rPr lang="en-US" dirty="0">
                <a:solidFill>
                  <a:srgbClr val="000000"/>
                </a:solidFill>
              </a:rPr>
              <a:t>Indiana State Police</a:t>
            </a:r>
          </a:p>
          <a:p>
            <a:pPr marL="109728" indent="0">
              <a:buNone/>
            </a:pPr>
            <a:endParaRPr lang="en-US" dirty="0" smtClean="0"/>
          </a:p>
          <a:p>
            <a:pPr marL="109728" indent="0">
              <a:buNone/>
            </a:pPr>
            <a:endParaRPr lang="en-US" dirty="0"/>
          </a:p>
        </p:txBody>
      </p:sp>
    </p:spTree>
    <p:extLst>
      <p:ext uri="{BB962C8B-B14F-4D97-AF65-F5344CB8AC3E}">
        <p14:creationId xmlns:p14="http://schemas.microsoft.com/office/powerpoint/2010/main" val="97315601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57200"/>
            <a:ext cx="9144000" cy="762000"/>
          </a:xfrm>
        </p:spPr>
        <p:txBody>
          <a:bodyPr>
            <a:normAutofit/>
          </a:bodyPr>
          <a:lstStyle/>
          <a:p>
            <a:pPr algn="ctr"/>
            <a:r>
              <a:rPr lang="en-US" sz="3600" cap="all" dirty="0" smtClean="0">
                <a:effectLst>
                  <a:outerShdw blurRad="38100" dist="38100" dir="2700000" algn="tl">
                    <a:srgbClr val="000000">
                      <a:alpha val="43137"/>
                    </a:srgbClr>
                  </a:outerShdw>
                </a:effectLst>
              </a:rPr>
              <a:t>Online Resources</a:t>
            </a:r>
            <a:endParaRPr lang="en-US" sz="3600" cap="all"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228600" y="1304997"/>
            <a:ext cx="8686800" cy="5583936"/>
          </a:xfrm>
        </p:spPr>
        <p:txBody>
          <a:bodyPr>
            <a:normAutofit fontScale="92500" lnSpcReduction="10000"/>
          </a:bodyPr>
          <a:lstStyle/>
          <a:p>
            <a:r>
              <a:rPr lang="en-US" sz="2400" b="1" dirty="0" smtClean="0">
                <a:solidFill>
                  <a:srgbClr val="000000"/>
                </a:solidFill>
              </a:rPr>
              <a:t>Indiana Department of Education</a:t>
            </a:r>
          </a:p>
          <a:p>
            <a:pPr lvl="1"/>
            <a:r>
              <a:rPr lang="en-US" sz="2200" dirty="0" smtClean="0"/>
              <a:t>Indiana Model </a:t>
            </a:r>
            <a:r>
              <a:rPr lang="en-US" sz="2200" dirty="0"/>
              <a:t>Policy to Address Criminal Gangs and Criminal Gang Activity in Schools: </a:t>
            </a:r>
            <a:r>
              <a:rPr lang="en-US" sz="2200" dirty="0">
                <a:hlinkClick r:id="rId3"/>
              </a:rPr>
              <a:t>http://</a:t>
            </a:r>
            <a:r>
              <a:rPr lang="en-US" sz="2200" dirty="0" smtClean="0">
                <a:hlinkClick r:id="rId3"/>
              </a:rPr>
              <a:t>www.doe.in.gov/sites/default/files/safety/indiana-model-policy-address-gangs.pdf</a:t>
            </a:r>
            <a:endParaRPr lang="en-US" sz="2200" dirty="0" smtClean="0"/>
          </a:p>
          <a:p>
            <a:endParaRPr lang="en-US" sz="2400" b="1" dirty="0"/>
          </a:p>
          <a:p>
            <a:r>
              <a:rPr lang="en-US" sz="2400" b="1" dirty="0" smtClean="0">
                <a:solidFill>
                  <a:srgbClr val="000000"/>
                </a:solidFill>
              </a:rPr>
              <a:t>Hammond, IN Police Department Gang Suppression Unit</a:t>
            </a:r>
          </a:p>
          <a:p>
            <a:pPr lvl="1"/>
            <a:r>
              <a:rPr lang="en-US" sz="2200" dirty="0"/>
              <a:t>Gang Education: </a:t>
            </a:r>
            <a:r>
              <a:rPr lang="en-US" sz="2200" dirty="0" smtClean="0"/>
              <a:t>English: </a:t>
            </a:r>
            <a:r>
              <a:rPr lang="en-US" sz="2200" dirty="0" smtClean="0">
                <a:hlinkClick r:id="rId4"/>
              </a:rPr>
              <a:t>http</a:t>
            </a:r>
            <a:r>
              <a:rPr lang="en-US" sz="2200" dirty="0">
                <a:hlinkClick r:id="rId4"/>
              </a:rPr>
              <a:t>://</a:t>
            </a:r>
            <a:r>
              <a:rPr lang="en-US" sz="2200" dirty="0" smtClean="0">
                <a:hlinkClick r:id="rId4"/>
              </a:rPr>
              <a:t>www.hammondpolice.com/gangsuppressionENG.htm</a:t>
            </a:r>
            <a:endParaRPr lang="en-US" sz="2200" dirty="0" smtClean="0"/>
          </a:p>
          <a:p>
            <a:pPr lvl="1"/>
            <a:r>
              <a:rPr lang="en-US" sz="2200" dirty="0"/>
              <a:t>Spanish</a:t>
            </a:r>
            <a:r>
              <a:rPr lang="en-US" sz="2200" dirty="0" smtClean="0"/>
              <a:t>: </a:t>
            </a:r>
            <a:r>
              <a:rPr lang="en-US" sz="2200" dirty="0" smtClean="0">
                <a:hlinkClick r:id="rId5"/>
              </a:rPr>
              <a:t>http</a:t>
            </a:r>
            <a:r>
              <a:rPr lang="en-US" sz="2200" dirty="0">
                <a:hlinkClick r:id="rId5"/>
              </a:rPr>
              <a:t>://</a:t>
            </a:r>
            <a:r>
              <a:rPr lang="en-US" sz="2200" dirty="0" smtClean="0">
                <a:hlinkClick r:id="rId5"/>
              </a:rPr>
              <a:t>www.hammondpolice.com/gangsuppressionSPA.htm</a:t>
            </a:r>
            <a:endParaRPr lang="en-US" sz="2400" dirty="0" smtClean="0">
              <a:effectLst>
                <a:outerShdw blurRad="38100" dist="38100" dir="2700000" algn="tl">
                  <a:srgbClr val="000000">
                    <a:alpha val="43137"/>
                  </a:srgbClr>
                </a:outerShdw>
              </a:effectLst>
            </a:endParaRPr>
          </a:p>
          <a:p>
            <a:endParaRPr lang="en-US" sz="2400" dirty="0" smtClean="0">
              <a:effectLst>
                <a:outerShdw blurRad="38100" dist="38100" dir="2700000" algn="tl">
                  <a:srgbClr val="000000">
                    <a:alpha val="43137"/>
                  </a:srgbClr>
                </a:outerShdw>
              </a:effectLst>
            </a:endParaRPr>
          </a:p>
          <a:p>
            <a:r>
              <a:rPr lang="en-US" sz="2400" b="1" dirty="0" smtClean="0">
                <a:solidFill>
                  <a:srgbClr val="000000"/>
                </a:solidFill>
              </a:rPr>
              <a:t>Indiana Department of Health</a:t>
            </a:r>
          </a:p>
          <a:p>
            <a:pPr lvl="1"/>
            <a:r>
              <a:rPr lang="en-US" sz="2200" dirty="0" smtClean="0"/>
              <a:t>VIOLENCE </a:t>
            </a:r>
            <a:r>
              <a:rPr lang="en-US" sz="2200" dirty="0"/>
              <a:t>PREVENTION </a:t>
            </a:r>
            <a:r>
              <a:rPr lang="en-US" sz="2200" dirty="0" smtClean="0"/>
              <a:t>RESOURCES for School, Youth and Gang Violence: </a:t>
            </a:r>
            <a:r>
              <a:rPr lang="en-US" sz="2200" dirty="0">
                <a:hlinkClick r:id="rId6"/>
              </a:rPr>
              <a:t>http://</a:t>
            </a:r>
            <a:r>
              <a:rPr lang="en-US" sz="2200" dirty="0" smtClean="0">
                <a:hlinkClick r:id="rId6"/>
              </a:rPr>
              <a:t>www.in.gov/isdh/25391.htm</a:t>
            </a:r>
            <a:endParaRPr lang="en-US" sz="2400" dirty="0">
              <a:effectLst>
                <a:outerShdw blurRad="38100" dist="38100" dir="2700000" algn="tl">
                  <a:srgbClr val="000000">
                    <a:alpha val="43137"/>
                  </a:srgbClr>
                </a:outerShdw>
              </a:effectLst>
            </a:endParaRPr>
          </a:p>
          <a:p>
            <a:endParaRPr lang="en-US" sz="2400" dirty="0" smtClean="0">
              <a:effectLst>
                <a:outerShdw blurRad="38100" dist="38100" dir="2700000" algn="tl">
                  <a:srgbClr val="000000">
                    <a:alpha val="43137"/>
                  </a:srgbClr>
                </a:outerShdw>
              </a:effectLst>
            </a:endParaRPr>
          </a:p>
          <a:p>
            <a:r>
              <a:rPr lang="en-US" sz="2400" b="1" dirty="0" smtClean="0">
                <a:solidFill>
                  <a:srgbClr val="000000"/>
                </a:solidFill>
              </a:rPr>
              <a:t>Indiana Youth Survey, Indiana University</a:t>
            </a:r>
          </a:p>
          <a:p>
            <a:pPr lvl="1"/>
            <a:r>
              <a:rPr lang="en-US" sz="2000" dirty="0">
                <a:hlinkClick r:id="rId7"/>
              </a:rPr>
              <a:t>http://</a:t>
            </a:r>
            <a:r>
              <a:rPr lang="en-US" sz="2000" dirty="0" smtClean="0">
                <a:hlinkClick r:id="rId7"/>
              </a:rPr>
              <a:t>www.inys.indiana.edu/resources</a:t>
            </a:r>
            <a:endParaRPr lang="en-US" sz="2000" dirty="0" smtClean="0"/>
          </a:p>
          <a:p>
            <a:pPr lvl="1"/>
            <a:endParaRPr lang="en-US" sz="2000" dirty="0" smtClean="0"/>
          </a:p>
        </p:txBody>
      </p:sp>
    </p:spTree>
    <p:extLst>
      <p:ext uri="{BB962C8B-B14F-4D97-AF65-F5344CB8AC3E}">
        <p14:creationId xmlns:p14="http://schemas.microsoft.com/office/powerpoint/2010/main" val="339401637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81000"/>
            <a:ext cx="9144000" cy="762000"/>
          </a:xfrm>
        </p:spPr>
        <p:txBody>
          <a:bodyPr>
            <a:normAutofit/>
          </a:bodyPr>
          <a:lstStyle/>
          <a:p>
            <a:pPr algn="ctr"/>
            <a:r>
              <a:rPr lang="en-US" sz="3600" cap="all" dirty="0" smtClean="0">
                <a:effectLst>
                  <a:outerShdw blurRad="38100" dist="38100" dir="2700000" algn="tl">
                    <a:srgbClr val="000000">
                      <a:alpha val="43137"/>
                    </a:srgbClr>
                  </a:outerShdw>
                </a:effectLst>
              </a:rPr>
              <a:t>Online Resources</a:t>
            </a:r>
            <a:endParaRPr lang="en-US" sz="3600" cap="all"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228600" y="914400"/>
            <a:ext cx="8686800" cy="5791200"/>
          </a:xfrm>
        </p:spPr>
        <p:txBody>
          <a:bodyPr>
            <a:normAutofit lnSpcReduction="10000"/>
          </a:bodyPr>
          <a:lstStyle/>
          <a:p>
            <a:r>
              <a:rPr lang="en-US" sz="2400" b="1" dirty="0" smtClean="0">
                <a:solidFill>
                  <a:srgbClr val="000000"/>
                </a:solidFill>
              </a:rPr>
              <a:t>National </a:t>
            </a:r>
            <a:r>
              <a:rPr lang="en-US" sz="2400" b="1" dirty="0">
                <a:solidFill>
                  <a:srgbClr val="000000"/>
                </a:solidFill>
              </a:rPr>
              <a:t>Gang Center </a:t>
            </a:r>
          </a:p>
          <a:p>
            <a:pPr lvl="1"/>
            <a:r>
              <a:rPr lang="en-US" sz="2400" dirty="0"/>
              <a:t>Why Youth Join Gangs Video: </a:t>
            </a:r>
            <a:r>
              <a:rPr lang="en-US" sz="2400" dirty="0">
                <a:hlinkClick r:id="rId3"/>
              </a:rPr>
              <a:t>https://www.nationalgangcenter.gov/Content/HTML/Why-Youth-Join-Gangs/</a:t>
            </a:r>
            <a:endParaRPr lang="en-US" sz="2400" dirty="0"/>
          </a:p>
          <a:p>
            <a:pPr lvl="1"/>
            <a:r>
              <a:rPr lang="en-US" sz="2400" dirty="0"/>
              <a:t>Parents’ Guide to Gangs</a:t>
            </a:r>
          </a:p>
          <a:p>
            <a:pPr lvl="2"/>
            <a:r>
              <a:rPr lang="en-US" dirty="0"/>
              <a:t>English:</a:t>
            </a:r>
            <a:r>
              <a:rPr lang="en-US" dirty="0">
                <a:hlinkClick r:id="rId4"/>
              </a:rPr>
              <a:t>https://www.nationalgangcenter.gov/Content/Documents/Parents-Guide-to-Gangs.pdf</a:t>
            </a:r>
            <a:endParaRPr lang="en-US" dirty="0"/>
          </a:p>
          <a:p>
            <a:pPr lvl="2"/>
            <a:r>
              <a:rPr lang="en-US" dirty="0"/>
              <a:t>Spanish:</a:t>
            </a:r>
            <a:r>
              <a:rPr lang="en-US" dirty="0">
                <a:hlinkClick r:id="rId5"/>
              </a:rPr>
              <a:t>https://www.nationalgangcenter.gov/Content/Documents/Gu%C3%ADa-sobre-las-pandillas-para-los-padres.pdf</a:t>
            </a:r>
            <a:endParaRPr lang="en-US" dirty="0"/>
          </a:p>
          <a:p>
            <a:pPr lvl="1"/>
            <a:r>
              <a:rPr lang="en-US" sz="2400" dirty="0"/>
              <a:t>Frequently Asked Questions About Gangs: </a:t>
            </a:r>
            <a:r>
              <a:rPr lang="en-US" sz="2400" dirty="0">
                <a:hlinkClick r:id="rId6"/>
              </a:rPr>
              <a:t>https://www.nationalgangcenter.gov/About/FAQ</a:t>
            </a:r>
            <a:endParaRPr lang="en-US" sz="2400" dirty="0"/>
          </a:p>
          <a:p>
            <a:endParaRPr lang="en-US" sz="2400" b="1" dirty="0" smtClean="0"/>
          </a:p>
          <a:p>
            <a:r>
              <a:rPr lang="en-US" sz="2400" b="1" dirty="0" smtClean="0">
                <a:solidFill>
                  <a:srgbClr val="000000"/>
                </a:solidFill>
              </a:rPr>
              <a:t>Office </a:t>
            </a:r>
            <a:r>
              <a:rPr lang="en-US" sz="2400" b="1" dirty="0">
                <a:solidFill>
                  <a:srgbClr val="000000"/>
                </a:solidFill>
              </a:rPr>
              <a:t>of Justice Programs, National Institute of </a:t>
            </a:r>
            <a:r>
              <a:rPr lang="en-US" sz="2400" b="1" dirty="0" smtClean="0">
                <a:solidFill>
                  <a:srgbClr val="000000"/>
                </a:solidFill>
              </a:rPr>
              <a:t>Justice</a:t>
            </a:r>
          </a:p>
          <a:p>
            <a:pPr lvl="1"/>
            <a:r>
              <a:rPr lang="en-US" sz="2400" dirty="0"/>
              <a:t>Changing Course: Preventing Youth From Joining </a:t>
            </a:r>
            <a:r>
              <a:rPr lang="en-US" sz="2400" dirty="0" smtClean="0"/>
              <a:t>Gangs (book</a:t>
            </a:r>
            <a:r>
              <a:rPr lang="en-US" sz="2400" dirty="0"/>
              <a:t>): </a:t>
            </a:r>
            <a:r>
              <a:rPr lang="en-US" sz="2400" dirty="0">
                <a:hlinkClick r:id="rId7"/>
              </a:rPr>
              <a:t>http://</a:t>
            </a:r>
            <a:r>
              <a:rPr lang="en-US" sz="2400" dirty="0" smtClean="0">
                <a:hlinkClick r:id="rId7"/>
              </a:rPr>
              <a:t>www.nij.gov/publications/changing-course/pages/welcome.aspx</a:t>
            </a:r>
            <a:endParaRPr lang="en-US" sz="2400" dirty="0" smtClean="0"/>
          </a:p>
          <a:p>
            <a:endParaRPr lang="en-US" dirty="0"/>
          </a:p>
        </p:txBody>
      </p:sp>
    </p:spTree>
    <p:extLst>
      <p:ext uri="{BB962C8B-B14F-4D97-AF65-F5344CB8AC3E}">
        <p14:creationId xmlns:p14="http://schemas.microsoft.com/office/powerpoint/2010/main" val="299605425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gangsgunsdrug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236" y="2891883"/>
            <a:ext cx="9176471" cy="40427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Tree>
    <p:extLst>
      <p:ext uri="{BB962C8B-B14F-4D97-AF65-F5344CB8AC3E}">
        <p14:creationId xmlns:p14="http://schemas.microsoft.com/office/powerpoint/2010/main" val="41892500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838200"/>
            <a:ext cx="9176857" cy="533400"/>
          </a:xfrm>
        </p:spPr>
        <p:txBody>
          <a:bodyPr>
            <a:normAutofit fontScale="90000"/>
          </a:bodyPr>
          <a:lstStyle/>
          <a:p>
            <a:pPr algn="ctr"/>
            <a:r>
              <a:rPr lang="en-US" sz="3600" cap="all" dirty="0">
                <a:effectLst>
                  <a:outerShdw blurRad="38100" dist="38100" dir="2700000" algn="tl">
                    <a:srgbClr val="000000">
                      <a:alpha val="43137"/>
                    </a:srgbClr>
                  </a:outerShdw>
                </a:effectLst>
              </a:rPr>
              <a:t>Indiana Seeing </a:t>
            </a:r>
            <a:r>
              <a:rPr lang="en-US" sz="3600" cap="all" dirty="0" smtClean="0">
                <a:effectLst>
                  <a:outerShdw blurRad="38100" dist="38100" dir="2700000" algn="tl">
                    <a:srgbClr val="000000">
                      <a:alpha val="43137"/>
                    </a:srgbClr>
                  </a:outerShdw>
                </a:effectLst>
              </a:rPr>
              <a:t>sharp </a:t>
            </a:r>
            <a:r>
              <a:rPr lang="en-US" sz="3600" cap="all" dirty="0">
                <a:effectLst>
                  <a:outerShdw blurRad="38100" dist="38100" dir="2700000" algn="tl">
                    <a:srgbClr val="000000">
                      <a:alpha val="43137"/>
                    </a:srgbClr>
                  </a:outerShdw>
                </a:effectLst>
              </a:rPr>
              <a:t>Rise in Youth Violence</a:t>
            </a:r>
            <a:r>
              <a:rPr lang="en-US" dirty="0"/>
              <a:t/>
            </a:r>
            <a:br>
              <a:rPr lang="en-US" dirty="0"/>
            </a:br>
            <a:endParaRPr lang="en-US" dirty="0"/>
          </a:p>
        </p:txBody>
      </p:sp>
      <p:sp>
        <p:nvSpPr>
          <p:cNvPr id="3" name="Content Placeholder 2"/>
          <p:cNvSpPr>
            <a:spLocks noGrp="1"/>
          </p:cNvSpPr>
          <p:nvPr>
            <p:ph idx="1"/>
          </p:nvPr>
        </p:nvSpPr>
        <p:spPr>
          <a:xfrm>
            <a:off x="192932" y="1142999"/>
            <a:ext cx="8915400" cy="5354905"/>
          </a:xfrm>
        </p:spPr>
        <p:txBody>
          <a:bodyPr>
            <a:normAutofit fontScale="25000" lnSpcReduction="20000"/>
          </a:bodyPr>
          <a:lstStyle/>
          <a:p>
            <a:pPr marL="109728" indent="0">
              <a:buNone/>
            </a:pPr>
            <a:r>
              <a:rPr lang="en-US" sz="11200" i="1" dirty="0" smtClean="0">
                <a:solidFill>
                  <a:srgbClr val="000000"/>
                </a:solidFill>
                <a:effectLst>
                  <a:outerShdw blurRad="38100" dist="38100" dir="2700000" algn="tl">
                    <a:srgbClr val="000000">
                      <a:alpha val="43137"/>
                    </a:srgbClr>
                  </a:outerShdw>
                </a:effectLst>
              </a:rPr>
              <a:t>Indiana </a:t>
            </a:r>
            <a:r>
              <a:rPr lang="en-US" sz="11200" i="1" dirty="0">
                <a:solidFill>
                  <a:srgbClr val="000000"/>
                </a:solidFill>
                <a:effectLst>
                  <a:outerShdw blurRad="38100" dist="38100" dir="2700000" algn="tl">
                    <a:srgbClr val="000000">
                      <a:alpha val="43137"/>
                    </a:srgbClr>
                  </a:outerShdw>
                </a:effectLst>
              </a:rPr>
              <a:t>Youth </a:t>
            </a:r>
            <a:r>
              <a:rPr lang="en-US" sz="11200" i="1" dirty="0" smtClean="0">
                <a:solidFill>
                  <a:srgbClr val="000000"/>
                </a:solidFill>
                <a:effectLst>
                  <a:outerShdw blurRad="38100" dist="38100" dir="2700000" algn="tl">
                    <a:srgbClr val="000000">
                      <a:alpha val="43137"/>
                    </a:srgbClr>
                  </a:outerShdw>
                </a:effectLst>
              </a:rPr>
              <a:t>Institute Statistics as presented in the 2015 Indiana Kids Count Profile of Child Wellbeing</a:t>
            </a:r>
            <a:endParaRPr lang="en-US" sz="11200" i="1" dirty="0">
              <a:solidFill>
                <a:srgbClr val="000000"/>
              </a:solidFill>
              <a:effectLst>
                <a:outerShdw blurRad="38100" dist="38100" dir="2700000" algn="tl">
                  <a:srgbClr val="000000">
                    <a:alpha val="43137"/>
                  </a:srgbClr>
                </a:outerShdw>
              </a:effectLst>
            </a:endParaRPr>
          </a:p>
          <a:p>
            <a:pPr>
              <a:spcBef>
                <a:spcPts val="1000"/>
              </a:spcBef>
              <a:spcAft>
                <a:spcPts val="1000"/>
              </a:spcAft>
            </a:pPr>
            <a:r>
              <a:rPr lang="en-US" sz="11200" dirty="0">
                <a:solidFill>
                  <a:srgbClr val="000000"/>
                </a:solidFill>
              </a:rPr>
              <a:t>Firearms were used in three </a:t>
            </a:r>
            <a:r>
              <a:rPr lang="en-US" sz="11200" dirty="0" smtClean="0">
                <a:solidFill>
                  <a:srgbClr val="000000"/>
                </a:solidFill>
              </a:rPr>
              <a:t>quarters of </a:t>
            </a:r>
            <a:r>
              <a:rPr lang="en-US" sz="11200" dirty="0">
                <a:solidFill>
                  <a:srgbClr val="000000"/>
                </a:solidFill>
              </a:rPr>
              <a:t>homicides by youth under age </a:t>
            </a:r>
            <a:r>
              <a:rPr lang="en-US" sz="11200" dirty="0" smtClean="0">
                <a:solidFill>
                  <a:srgbClr val="000000"/>
                </a:solidFill>
              </a:rPr>
              <a:t>18 in </a:t>
            </a:r>
            <a:r>
              <a:rPr lang="en-US" sz="11200" dirty="0">
                <a:solidFill>
                  <a:srgbClr val="000000"/>
                </a:solidFill>
              </a:rPr>
              <a:t>Indiana (76% between 2008 </a:t>
            </a:r>
            <a:r>
              <a:rPr lang="en-US" sz="11200" dirty="0" smtClean="0">
                <a:solidFill>
                  <a:srgbClr val="000000"/>
                </a:solidFill>
              </a:rPr>
              <a:t>and 2013</a:t>
            </a:r>
            <a:r>
              <a:rPr lang="en-US" sz="11200" dirty="0">
                <a:solidFill>
                  <a:srgbClr val="000000"/>
                </a:solidFill>
              </a:rPr>
              <a:t>), followed by knives, </a:t>
            </a:r>
            <a:r>
              <a:rPr lang="en-US" sz="11200" dirty="0" smtClean="0">
                <a:solidFill>
                  <a:srgbClr val="000000"/>
                </a:solidFill>
              </a:rPr>
              <a:t>personal (hands</a:t>
            </a:r>
            <a:r>
              <a:rPr lang="en-US" sz="11200" dirty="0">
                <a:solidFill>
                  <a:srgbClr val="000000"/>
                </a:solidFill>
              </a:rPr>
              <a:t>, fists, feet) and blunt </a:t>
            </a:r>
            <a:r>
              <a:rPr lang="en-US" sz="11200" dirty="0" smtClean="0">
                <a:solidFill>
                  <a:srgbClr val="000000"/>
                </a:solidFill>
              </a:rPr>
              <a:t>objects.</a:t>
            </a:r>
            <a:r>
              <a:rPr lang="en-US" sz="11200" baseline="30000" dirty="0" smtClean="0">
                <a:solidFill>
                  <a:srgbClr val="000000"/>
                </a:solidFill>
              </a:rPr>
              <a:t>*</a:t>
            </a:r>
          </a:p>
          <a:p>
            <a:pPr>
              <a:spcBef>
                <a:spcPts val="1000"/>
              </a:spcBef>
              <a:spcAft>
                <a:spcPts val="1000"/>
              </a:spcAft>
            </a:pPr>
            <a:r>
              <a:rPr lang="en-US" sz="11200" dirty="0" smtClean="0">
                <a:solidFill>
                  <a:srgbClr val="000000"/>
                </a:solidFill>
              </a:rPr>
              <a:t>7 </a:t>
            </a:r>
            <a:r>
              <a:rPr lang="en-US" sz="11200" dirty="0">
                <a:solidFill>
                  <a:srgbClr val="000000"/>
                </a:solidFill>
              </a:rPr>
              <a:t>in 10 kids have witnessed violence.</a:t>
            </a:r>
          </a:p>
          <a:p>
            <a:pPr>
              <a:lnSpc>
                <a:spcPct val="120000"/>
              </a:lnSpc>
              <a:spcBef>
                <a:spcPts val="1000"/>
              </a:spcBef>
              <a:spcAft>
                <a:spcPts val="1000"/>
              </a:spcAft>
            </a:pPr>
            <a:r>
              <a:rPr lang="en-US" sz="11200" dirty="0">
                <a:solidFill>
                  <a:srgbClr val="000000"/>
                </a:solidFill>
              </a:rPr>
              <a:t>29 percent of Indiana high school students were involved in a physical fight at least once in the past year.</a:t>
            </a:r>
          </a:p>
          <a:p>
            <a:pPr>
              <a:lnSpc>
                <a:spcPct val="120000"/>
              </a:lnSpc>
              <a:spcBef>
                <a:spcPts val="1000"/>
              </a:spcBef>
              <a:spcAft>
                <a:spcPts val="1000"/>
              </a:spcAft>
            </a:pPr>
            <a:r>
              <a:rPr lang="en-US" sz="11200" dirty="0" smtClean="0">
                <a:solidFill>
                  <a:srgbClr val="000000"/>
                </a:solidFill>
              </a:rPr>
              <a:t>Youth </a:t>
            </a:r>
            <a:r>
              <a:rPr lang="en-US" sz="11200" dirty="0">
                <a:solidFill>
                  <a:srgbClr val="000000"/>
                </a:solidFill>
              </a:rPr>
              <a:t>who have had contact with the </a:t>
            </a:r>
            <a:r>
              <a:rPr lang="en-US" sz="11200" dirty="0" smtClean="0">
                <a:solidFill>
                  <a:srgbClr val="000000"/>
                </a:solidFill>
              </a:rPr>
              <a:t>Indiana juvenile </a:t>
            </a:r>
            <a:r>
              <a:rPr lang="en-US" sz="11200" dirty="0">
                <a:solidFill>
                  <a:srgbClr val="000000"/>
                </a:solidFill>
              </a:rPr>
              <a:t>justice </a:t>
            </a:r>
            <a:r>
              <a:rPr lang="en-US" sz="11200" dirty="0" smtClean="0">
                <a:solidFill>
                  <a:srgbClr val="000000"/>
                </a:solidFill>
              </a:rPr>
              <a:t>system have </a:t>
            </a:r>
            <a:r>
              <a:rPr lang="en-US" sz="11200" dirty="0">
                <a:solidFill>
                  <a:srgbClr val="000000"/>
                </a:solidFill>
              </a:rPr>
              <a:t>higher mortality rates than the general population, regardless of </a:t>
            </a:r>
            <a:r>
              <a:rPr lang="en-US" sz="11200" dirty="0" smtClean="0">
                <a:solidFill>
                  <a:srgbClr val="000000"/>
                </a:solidFill>
              </a:rPr>
              <a:t>sex or race</a:t>
            </a:r>
          </a:p>
          <a:p>
            <a:pPr marL="109728" indent="0">
              <a:lnSpc>
                <a:spcPct val="120000"/>
              </a:lnSpc>
              <a:spcAft>
                <a:spcPts val="300"/>
              </a:spcAft>
              <a:buNone/>
            </a:pPr>
            <a:r>
              <a:rPr lang="en-US" sz="5900" dirty="0" smtClean="0"/>
              <a:t> </a:t>
            </a:r>
          </a:p>
          <a:p>
            <a:pPr marL="109728" indent="0">
              <a:buNone/>
            </a:pPr>
            <a:endParaRPr lang="en-US" sz="8000" dirty="0" smtClean="0"/>
          </a:p>
          <a:p>
            <a:endParaRPr lang="en-US" sz="8000" dirty="0"/>
          </a:p>
          <a:p>
            <a:endParaRPr lang="en-US" sz="8000" dirty="0"/>
          </a:p>
        </p:txBody>
      </p:sp>
      <p:sp>
        <p:nvSpPr>
          <p:cNvPr id="4" name="TextBox 3"/>
          <p:cNvSpPr txBox="1"/>
          <p:nvPr/>
        </p:nvSpPr>
        <p:spPr>
          <a:xfrm>
            <a:off x="343359" y="7086600"/>
            <a:ext cx="7391400" cy="246221"/>
          </a:xfrm>
          <a:prstGeom prst="rect">
            <a:avLst/>
          </a:prstGeom>
          <a:noFill/>
        </p:spPr>
        <p:txBody>
          <a:bodyPr wrap="square" rtlCol="0">
            <a:spAutoFit/>
          </a:bodyPr>
          <a:lstStyle/>
          <a:p>
            <a:pPr marL="109728" indent="0">
              <a:buNone/>
            </a:pPr>
            <a:r>
              <a:rPr lang="en-US" sz="1000" dirty="0" smtClean="0"/>
              <a:t>.</a:t>
            </a:r>
            <a:endParaRPr lang="en-US" sz="1000" dirty="0"/>
          </a:p>
        </p:txBody>
      </p:sp>
      <p:sp>
        <p:nvSpPr>
          <p:cNvPr id="5" name="TextBox 4"/>
          <p:cNvSpPr txBox="1"/>
          <p:nvPr/>
        </p:nvSpPr>
        <p:spPr>
          <a:xfrm>
            <a:off x="609600" y="6497905"/>
            <a:ext cx="8648241" cy="246221"/>
          </a:xfrm>
          <a:prstGeom prst="rect">
            <a:avLst/>
          </a:prstGeom>
          <a:noFill/>
        </p:spPr>
        <p:txBody>
          <a:bodyPr wrap="square" rtlCol="0">
            <a:spAutoFit/>
          </a:bodyPr>
          <a:lstStyle/>
          <a:p>
            <a:r>
              <a:rPr lang="en-US" sz="1000" dirty="0" smtClean="0"/>
              <a:t>U.S</a:t>
            </a:r>
            <a:r>
              <a:rPr lang="en-US" sz="1000" dirty="0"/>
              <a:t>. Department of Justice Office of Juvenile Justice and </a:t>
            </a:r>
            <a:r>
              <a:rPr lang="en-US" sz="1000" dirty="0" smtClean="0"/>
              <a:t>Delinquency Prevention</a:t>
            </a:r>
            <a:r>
              <a:rPr lang="en-US" sz="1000" dirty="0"/>
              <a:t>. (2013). Easy Access to the FBI’s Supplementary Homicide </a:t>
            </a:r>
            <a:r>
              <a:rPr lang="en-US" sz="1000" dirty="0" smtClean="0"/>
              <a:t>Reports (</a:t>
            </a:r>
            <a:r>
              <a:rPr lang="en-US" sz="1000" dirty="0"/>
              <a:t>EZASHR) </a:t>
            </a:r>
            <a:endParaRPr lang="en-US" sz="1000" dirty="0" smtClean="0"/>
          </a:p>
        </p:txBody>
      </p:sp>
    </p:spTree>
    <p:extLst>
      <p:ext uri="{BB962C8B-B14F-4D97-AF65-F5344CB8AC3E}">
        <p14:creationId xmlns:p14="http://schemas.microsoft.com/office/powerpoint/2010/main" val="244028925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04800"/>
            <a:ext cx="9144000" cy="1066800"/>
          </a:xfrm>
        </p:spPr>
        <p:txBody>
          <a:bodyPr>
            <a:normAutofit/>
          </a:bodyPr>
          <a:lstStyle/>
          <a:p>
            <a:pPr algn="ctr"/>
            <a:r>
              <a:rPr lang="en-US" sz="3200" cap="all" dirty="0" smtClean="0">
                <a:effectLst>
                  <a:outerShdw blurRad="38100" dist="38100" dir="2700000" algn="tl">
                    <a:srgbClr val="000000">
                      <a:alpha val="43137"/>
                    </a:srgbClr>
                  </a:outerShdw>
                </a:effectLst>
              </a:rPr>
              <a:t>How Gangs Affect A School</a:t>
            </a:r>
            <a:endParaRPr lang="en-US" sz="3200" cap="all"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533400" y="1091946"/>
            <a:ext cx="8153400" cy="5766054"/>
          </a:xfrm>
        </p:spPr>
        <p:txBody>
          <a:bodyPr>
            <a:normAutofit lnSpcReduction="10000"/>
          </a:bodyPr>
          <a:lstStyle/>
          <a:p>
            <a:pPr marL="109728" indent="0" algn="ctr">
              <a:buNone/>
            </a:pPr>
            <a:r>
              <a:rPr lang="en-US" dirty="0">
                <a:solidFill>
                  <a:srgbClr val="000037"/>
                </a:solidFill>
                <a:effectLst>
                  <a:outerShdw blurRad="38100" dist="38100" dir="2700000" algn="tl">
                    <a:srgbClr val="000000">
                      <a:alpha val="43137"/>
                    </a:srgbClr>
                  </a:outerShdw>
                </a:effectLst>
              </a:rPr>
              <a:t>46 percent of students </a:t>
            </a:r>
            <a:r>
              <a:rPr lang="en-US" dirty="0" smtClean="0">
                <a:solidFill>
                  <a:srgbClr val="000037"/>
                </a:solidFill>
                <a:effectLst>
                  <a:outerShdw blurRad="38100" dist="38100" dir="2700000" algn="tl">
                    <a:srgbClr val="000000">
                      <a:alpha val="43137"/>
                    </a:srgbClr>
                  </a:outerShdw>
                </a:effectLst>
              </a:rPr>
              <a:t>in public </a:t>
            </a:r>
            <a:r>
              <a:rPr lang="en-US" dirty="0">
                <a:solidFill>
                  <a:srgbClr val="000037"/>
                </a:solidFill>
                <a:effectLst>
                  <a:outerShdw blurRad="38100" dist="38100" dir="2700000" algn="tl">
                    <a:srgbClr val="000000">
                      <a:alpha val="43137"/>
                    </a:srgbClr>
                  </a:outerShdw>
                </a:effectLst>
              </a:rPr>
              <a:t>schools </a:t>
            </a:r>
            <a:r>
              <a:rPr lang="en-US" dirty="0" smtClean="0">
                <a:solidFill>
                  <a:srgbClr val="000037"/>
                </a:solidFill>
                <a:effectLst>
                  <a:outerShdw blurRad="38100" dist="38100" dir="2700000" algn="tl">
                    <a:srgbClr val="000000">
                      <a:alpha val="43137"/>
                    </a:srgbClr>
                  </a:outerShdw>
                </a:effectLst>
              </a:rPr>
              <a:t>reported </a:t>
            </a:r>
            <a:r>
              <a:rPr lang="en-US" dirty="0">
                <a:solidFill>
                  <a:srgbClr val="000037"/>
                </a:solidFill>
                <a:effectLst>
                  <a:outerShdw blurRad="38100" dist="38100" dir="2700000" algn="tl">
                    <a:srgbClr val="000000">
                      <a:alpha val="43137"/>
                    </a:srgbClr>
                  </a:outerShdw>
                </a:effectLst>
              </a:rPr>
              <a:t>the presence of </a:t>
            </a:r>
            <a:r>
              <a:rPr lang="en-US" dirty="0" smtClean="0">
                <a:solidFill>
                  <a:srgbClr val="000037"/>
                </a:solidFill>
                <a:effectLst>
                  <a:outerShdw blurRad="38100" dist="38100" dir="2700000" algn="tl">
                    <a:srgbClr val="000000">
                      <a:alpha val="43137"/>
                    </a:srgbClr>
                  </a:outerShdw>
                </a:effectLst>
              </a:rPr>
              <a:t>gangs and </a:t>
            </a:r>
            <a:r>
              <a:rPr lang="en-US" dirty="0">
                <a:solidFill>
                  <a:srgbClr val="000037"/>
                </a:solidFill>
                <a:effectLst>
                  <a:outerShdw blurRad="38100" dist="38100" dir="2700000" algn="tl">
                    <a:srgbClr val="000000">
                      <a:alpha val="43137"/>
                    </a:srgbClr>
                  </a:outerShdw>
                </a:effectLst>
              </a:rPr>
              <a:t>gang members at </a:t>
            </a:r>
            <a:r>
              <a:rPr lang="en-US" dirty="0" smtClean="0">
                <a:solidFill>
                  <a:srgbClr val="000037"/>
                </a:solidFill>
                <a:effectLst>
                  <a:outerShdw blurRad="38100" dist="38100" dir="2700000" algn="tl">
                    <a:srgbClr val="000000">
                      <a:alpha val="43137"/>
                    </a:srgbClr>
                  </a:outerShdw>
                </a:effectLst>
              </a:rPr>
              <a:t>school</a:t>
            </a:r>
            <a:r>
              <a:rPr lang="en-US" baseline="30000" dirty="0" smtClean="0">
                <a:solidFill>
                  <a:srgbClr val="000037"/>
                </a:solidFill>
              </a:rPr>
              <a:t>+</a:t>
            </a:r>
            <a:r>
              <a:rPr lang="en-US" dirty="0" smtClean="0">
                <a:solidFill>
                  <a:srgbClr val="000037"/>
                </a:solidFill>
              </a:rPr>
              <a:t> </a:t>
            </a:r>
          </a:p>
          <a:p>
            <a:pPr marL="109728" indent="0" algn="ctr">
              <a:buNone/>
            </a:pPr>
            <a:endParaRPr lang="en-US" sz="400" dirty="0" smtClean="0">
              <a:solidFill>
                <a:srgbClr val="000037"/>
              </a:solidFill>
              <a:effectLst>
                <a:outerShdw blurRad="38100" dist="38100" dir="2700000" algn="tl">
                  <a:srgbClr val="000000">
                    <a:alpha val="43137"/>
                  </a:srgbClr>
                </a:outerShdw>
              </a:effectLst>
            </a:endParaRPr>
          </a:p>
          <a:p>
            <a:pPr marL="109728" indent="0" algn="ctr">
              <a:buNone/>
            </a:pPr>
            <a:r>
              <a:rPr lang="en-US" dirty="0" smtClean="0">
                <a:solidFill>
                  <a:srgbClr val="000037"/>
                </a:solidFill>
                <a:effectLst>
                  <a:outerShdw blurRad="38100" dist="38100" dir="2700000" algn="tl">
                    <a:srgbClr val="000000">
                      <a:alpha val="43137"/>
                    </a:srgbClr>
                  </a:outerShdw>
                </a:effectLst>
              </a:rPr>
              <a:t>Most youth gang activity occurs at school</a:t>
            </a:r>
            <a:r>
              <a:rPr lang="en-US" baseline="30000" dirty="0" smtClean="0">
                <a:solidFill>
                  <a:srgbClr val="000037"/>
                </a:solidFill>
              </a:rPr>
              <a:t>*</a:t>
            </a:r>
            <a:endParaRPr lang="en-US" sz="800" dirty="0">
              <a:solidFill>
                <a:srgbClr val="000037"/>
              </a:solidFill>
            </a:endParaRPr>
          </a:p>
          <a:p>
            <a:r>
              <a:rPr lang="en-US" dirty="0">
                <a:solidFill>
                  <a:srgbClr val="000000"/>
                </a:solidFill>
              </a:rPr>
              <a:t>More violence at school</a:t>
            </a:r>
          </a:p>
          <a:p>
            <a:r>
              <a:rPr lang="en-US" dirty="0" smtClean="0">
                <a:solidFill>
                  <a:srgbClr val="000000"/>
                </a:solidFill>
              </a:rPr>
              <a:t>More guns at school</a:t>
            </a:r>
          </a:p>
          <a:p>
            <a:r>
              <a:rPr lang="en-US" dirty="0" smtClean="0">
                <a:solidFill>
                  <a:srgbClr val="000000"/>
                </a:solidFill>
              </a:rPr>
              <a:t>Increase of drugs on campus</a:t>
            </a:r>
          </a:p>
          <a:p>
            <a:r>
              <a:rPr lang="en-US" dirty="0" smtClean="0">
                <a:solidFill>
                  <a:srgbClr val="000000"/>
                </a:solidFill>
              </a:rPr>
              <a:t>Class disruptions, taking learning time away while teachers have to deal with behavior issues</a:t>
            </a:r>
          </a:p>
          <a:p>
            <a:r>
              <a:rPr lang="en-US" dirty="0" smtClean="0">
                <a:solidFill>
                  <a:srgbClr val="000000"/>
                </a:solidFill>
              </a:rPr>
              <a:t>Lower attendance</a:t>
            </a:r>
          </a:p>
          <a:p>
            <a:r>
              <a:rPr lang="en-US" dirty="0" smtClean="0">
                <a:solidFill>
                  <a:srgbClr val="000000"/>
                </a:solidFill>
              </a:rPr>
              <a:t>Higher dropout rate</a:t>
            </a:r>
          </a:p>
          <a:p>
            <a:r>
              <a:rPr lang="en-US" dirty="0">
                <a:solidFill>
                  <a:srgbClr val="000000"/>
                </a:solidFill>
              </a:rPr>
              <a:t>Increased workload on </a:t>
            </a:r>
            <a:r>
              <a:rPr lang="en-US" dirty="0" smtClean="0">
                <a:solidFill>
                  <a:srgbClr val="000000"/>
                </a:solidFill>
              </a:rPr>
              <a:t>teachers, school resource officers, other school staff, law enforcement, judicial system</a:t>
            </a:r>
            <a:endParaRPr lang="en-US" dirty="0">
              <a:solidFill>
                <a:srgbClr val="000000"/>
              </a:solidFill>
            </a:endParaRPr>
          </a:p>
        </p:txBody>
      </p:sp>
      <p:sp>
        <p:nvSpPr>
          <p:cNvPr id="5" name="TextBox 4"/>
          <p:cNvSpPr txBox="1"/>
          <p:nvPr/>
        </p:nvSpPr>
        <p:spPr>
          <a:xfrm>
            <a:off x="762000" y="6553200"/>
            <a:ext cx="7620000" cy="246221"/>
          </a:xfrm>
          <a:prstGeom prst="rect">
            <a:avLst/>
          </a:prstGeom>
          <a:noFill/>
        </p:spPr>
        <p:txBody>
          <a:bodyPr wrap="square" rtlCol="0">
            <a:spAutoFit/>
          </a:bodyPr>
          <a:lstStyle/>
          <a:p>
            <a:r>
              <a:rPr lang="en-US" sz="1000" dirty="0" smtClean="0"/>
              <a:t>+NCASA at Columbia University</a:t>
            </a:r>
            <a:r>
              <a:rPr lang="en-US" sz="1000" dirty="0"/>
              <a:t>, </a:t>
            </a:r>
            <a:r>
              <a:rPr lang="en-US" sz="1000" dirty="0" smtClean="0"/>
              <a:t>2010,   *National Center </a:t>
            </a:r>
            <a:r>
              <a:rPr lang="en-US" sz="1000" dirty="0"/>
              <a:t>on Addiction and Substance Abuse </a:t>
            </a:r>
            <a:r>
              <a:rPr lang="en-US" sz="1000" dirty="0" smtClean="0"/>
              <a:t>at Columbia University</a:t>
            </a:r>
            <a:endParaRPr lang="en-US" sz="1000" dirty="0"/>
          </a:p>
        </p:txBody>
      </p:sp>
    </p:spTree>
    <p:extLst>
      <p:ext uri="{BB962C8B-B14F-4D97-AF65-F5344CB8AC3E}">
        <p14:creationId xmlns:p14="http://schemas.microsoft.com/office/powerpoint/2010/main" val="386794803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09600"/>
            <a:ext cx="9144000" cy="1066800"/>
          </a:xfrm>
        </p:spPr>
        <p:txBody>
          <a:bodyPr>
            <a:noAutofit/>
          </a:bodyPr>
          <a:lstStyle/>
          <a:p>
            <a:pPr algn="ctr"/>
            <a:r>
              <a:rPr lang="en-US" sz="3600" cap="all" dirty="0" smtClean="0">
                <a:effectLst>
                  <a:outerShdw blurRad="38100" dist="38100" dir="2700000" algn="tl">
                    <a:srgbClr val="000000">
                      <a:alpha val="43137"/>
                    </a:srgbClr>
                  </a:outerShdw>
                </a:effectLst>
              </a:rPr>
              <a:t>School Risk Factors Associated </a:t>
            </a:r>
            <a:br>
              <a:rPr lang="en-US" sz="3600" cap="all" dirty="0" smtClean="0">
                <a:effectLst>
                  <a:outerShdw blurRad="38100" dist="38100" dir="2700000" algn="tl">
                    <a:srgbClr val="000000">
                      <a:alpha val="43137"/>
                    </a:srgbClr>
                  </a:outerShdw>
                </a:effectLst>
              </a:rPr>
            </a:br>
            <a:r>
              <a:rPr lang="en-US" sz="3600" cap="all" dirty="0" smtClean="0">
                <a:effectLst>
                  <a:outerShdw blurRad="38100" dist="38100" dir="2700000" algn="tl">
                    <a:srgbClr val="000000">
                      <a:alpha val="43137"/>
                    </a:srgbClr>
                  </a:outerShdw>
                </a:effectLst>
              </a:rPr>
              <a:t>with Gang Involvement</a:t>
            </a:r>
            <a:endParaRPr lang="en-US" sz="3600" cap="all" dirty="0">
              <a:effectLst>
                <a:outerShdw blurRad="38100" dist="38100" dir="2700000" algn="tl">
                  <a:srgbClr val="000000">
                    <a:alpha val="43137"/>
                  </a:srgbClr>
                </a:outerShdw>
              </a:effectLst>
            </a:endParaRPr>
          </a:p>
        </p:txBody>
      </p:sp>
      <p:sp>
        <p:nvSpPr>
          <p:cNvPr id="5" name="Content Placeholder 4"/>
          <p:cNvSpPr>
            <a:spLocks noGrp="1"/>
          </p:cNvSpPr>
          <p:nvPr>
            <p:ph idx="1"/>
          </p:nvPr>
        </p:nvSpPr>
        <p:spPr>
          <a:xfrm>
            <a:off x="514644" y="1752600"/>
            <a:ext cx="8229600" cy="5202936"/>
          </a:xfrm>
        </p:spPr>
        <p:txBody>
          <a:bodyPr>
            <a:normAutofit/>
          </a:bodyPr>
          <a:lstStyle/>
          <a:p>
            <a:pPr>
              <a:spcAft>
                <a:spcPts val="300"/>
              </a:spcAft>
            </a:pPr>
            <a:r>
              <a:rPr lang="en-US" dirty="0" smtClean="0">
                <a:solidFill>
                  <a:srgbClr val="000000"/>
                </a:solidFill>
              </a:rPr>
              <a:t>Poor </a:t>
            </a:r>
            <a:r>
              <a:rPr lang="en-US" dirty="0">
                <a:solidFill>
                  <a:srgbClr val="000000"/>
                </a:solidFill>
              </a:rPr>
              <a:t>school performance</a:t>
            </a:r>
          </a:p>
          <a:p>
            <a:pPr>
              <a:spcAft>
                <a:spcPts val="300"/>
              </a:spcAft>
            </a:pPr>
            <a:r>
              <a:rPr lang="en-US" dirty="0">
                <a:solidFill>
                  <a:srgbClr val="000000"/>
                </a:solidFill>
              </a:rPr>
              <a:t>Low educational </a:t>
            </a:r>
            <a:r>
              <a:rPr lang="en-US" dirty="0" smtClean="0">
                <a:solidFill>
                  <a:srgbClr val="000000"/>
                </a:solidFill>
              </a:rPr>
              <a:t>aspirations</a:t>
            </a:r>
          </a:p>
          <a:p>
            <a:pPr>
              <a:spcAft>
                <a:spcPts val="300"/>
              </a:spcAft>
            </a:pPr>
            <a:r>
              <a:rPr lang="en-US" dirty="0" smtClean="0">
                <a:solidFill>
                  <a:srgbClr val="000000"/>
                </a:solidFill>
              </a:rPr>
              <a:t>Negative </a:t>
            </a:r>
            <a:r>
              <a:rPr lang="en-US" dirty="0">
                <a:solidFill>
                  <a:srgbClr val="000000"/>
                </a:solidFill>
              </a:rPr>
              <a:t>labelling by teachers</a:t>
            </a:r>
          </a:p>
          <a:p>
            <a:pPr>
              <a:spcAft>
                <a:spcPts val="300"/>
              </a:spcAft>
            </a:pPr>
            <a:r>
              <a:rPr lang="en-US" dirty="0">
                <a:solidFill>
                  <a:srgbClr val="000000"/>
                </a:solidFill>
              </a:rPr>
              <a:t>High levels of anti-social </a:t>
            </a:r>
            <a:r>
              <a:rPr lang="en-US" dirty="0" smtClean="0">
                <a:solidFill>
                  <a:srgbClr val="000000"/>
                </a:solidFill>
              </a:rPr>
              <a:t>behavior</a:t>
            </a:r>
            <a:endParaRPr lang="en-US" dirty="0">
              <a:solidFill>
                <a:srgbClr val="000000"/>
              </a:solidFill>
            </a:endParaRPr>
          </a:p>
          <a:p>
            <a:pPr>
              <a:spcAft>
                <a:spcPts val="300"/>
              </a:spcAft>
            </a:pPr>
            <a:r>
              <a:rPr lang="en-US" dirty="0">
                <a:solidFill>
                  <a:srgbClr val="000000"/>
                </a:solidFill>
              </a:rPr>
              <a:t>Few teacher role models</a:t>
            </a:r>
          </a:p>
          <a:p>
            <a:pPr>
              <a:spcAft>
                <a:spcPts val="300"/>
              </a:spcAft>
            </a:pPr>
            <a:r>
              <a:rPr lang="en-US" dirty="0">
                <a:solidFill>
                  <a:srgbClr val="000000"/>
                </a:solidFill>
              </a:rPr>
              <a:t>Educational frustration</a:t>
            </a:r>
          </a:p>
          <a:p>
            <a:pPr>
              <a:spcAft>
                <a:spcPts val="300"/>
              </a:spcAft>
            </a:pPr>
            <a:r>
              <a:rPr lang="en-US" dirty="0">
                <a:solidFill>
                  <a:srgbClr val="000000"/>
                </a:solidFill>
              </a:rPr>
              <a:t>Low attachment to school</a:t>
            </a:r>
          </a:p>
          <a:p>
            <a:pPr>
              <a:spcAft>
                <a:spcPts val="300"/>
              </a:spcAft>
            </a:pPr>
            <a:r>
              <a:rPr lang="en-US" dirty="0">
                <a:solidFill>
                  <a:srgbClr val="000000"/>
                </a:solidFill>
              </a:rPr>
              <a:t>Learning </a:t>
            </a:r>
            <a:r>
              <a:rPr lang="en-US" dirty="0" smtClean="0">
                <a:solidFill>
                  <a:srgbClr val="000000"/>
                </a:solidFill>
              </a:rPr>
              <a:t>difficulties</a:t>
            </a:r>
          </a:p>
          <a:p>
            <a:pPr>
              <a:spcAft>
                <a:spcPts val="300"/>
              </a:spcAft>
            </a:pPr>
            <a:r>
              <a:rPr lang="en-US" dirty="0" smtClean="0">
                <a:solidFill>
                  <a:srgbClr val="000000"/>
                </a:solidFill>
              </a:rPr>
              <a:t>Low involvement in extracurricular activities</a:t>
            </a:r>
            <a:endParaRPr lang="en-US" dirty="0">
              <a:solidFill>
                <a:srgbClr val="000000"/>
              </a:solidFill>
            </a:endParaRPr>
          </a:p>
        </p:txBody>
      </p:sp>
      <p:sp>
        <p:nvSpPr>
          <p:cNvPr id="3" name="TextBox 2"/>
          <p:cNvSpPr txBox="1"/>
          <p:nvPr/>
        </p:nvSpPr>
        <p:spPr>
          <a:xfrm>
            <a:off x="914400" y="6347126"/>
            <a:ext cx="8382000" cy="369332"/>
          </a:xfrm>
          <a:prstGeom prst="rect">
            <a:avLst/>
          </a:prstGeom>
          <a:noFill/>
        </p:spPr>
        <p:txBody>
          <a:bodyPr wrap="square" rtlCol="0">
            <a:spAutoFit/>
          </a:bodyPr>
          <a:lstStyle/>
          <a:p>
            <a:r>
              <a:rPr lang="en-US" sz="1000" dirty="0"/>
              <a:t>Howell, James C. "Moving Risk Factors into Developmental Theories of Gang Membership," Youth Violence and Juvenile Justice, 3, 4, (2005) pp. 334-354</a:t>
            </a:r>
            <a:r>
              <a:rPr lang="en-US" dirty="0"/>
              <a:t>.</a:t>
            </a:r>
          </a:p>
        </p:txBody>
      </p:sp>
    </p:spTree>
    <p:extLst>
      <p:ext uri="{BB962C8B-B14F-4D97-AF65-F5344CB8AC3E}">
        <p14:creationId xmlns:p14="http://schemas.microsoft.com/office/powerpoint/2010/main" val="243261725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85800"/>
            <a:ext cx="9144000" cy="990600"/>
          </a:xfrm>
        </p:spPr>
        <p:txBody>
          <a:bodyPr>
            <a:noAutofit/>
          </a:bodyPr>
          <a:lstStyle/>
          <a:p>
            <a:pPr algn="ctr"/>
            <a:r>
              <a:rPr lang="en-US" sz="3200" cap="all" dirty="0">
                <a:effectLst>
                  <a:outerShdw blurRad="38100" dist="38100" dir="2700000" algn="tl">
                    <a:srgbClr val="000000">
                      <a:alpha val="43137"/>
                    </a:srgbClr>
                  </a:outerShdw>
                </a:effectLst>
              </a:rPr>
              <a:t>Examples of gang-related behavior </a:t>
            </a:r>
            <a:r>
              <a:rPr lang="en-US" sz="3200" cap="all" dirty="0" smtClean="0">
                <a:effectLst>
                  <a:outerShdw blurRad="38100" dist="38100" dir="2700000" algn="tl">
                    <a:srgbClr val="000000">
                      <a:alpha val="43137"/>
                    </a:srgbClr>
                  </a:outerShdw>
                </a:effectLst>
              </a:rPr>
              <a:t>in schools may </a:t>
            </a:r>
            <a:r>
              <a:rPr lang="en-US" sz="3200" cap="all" dirty="0">
                <a:effectLst>
                  <a:outerShdw blurRad="38100" dist="38100" dir="2700000" algn="tl">
                    <a:srgbClr val="000000">
                      <a:alpha val="43137"/>
                    </a:srgbClr>
                  </a:outerShdw>
                </a:effectLst>
              </a:rPr>
              <a:t>include, </a:t>
            </a:r>
            <a:r>
              <a:rPr lang="en-US" sz="3200" cap="all" dirty="0" smtClean="0">
                <a:effectLst>
                  <a:outerShdw blurRad="38100" dist="38100" dir="2700000" algn="tl">
                    <a:srgbClr val="000000">
                      <a:alpha val="43137"/>
                    </a:srgbClr>
                  </a:outerShdw>
                </a:effectLst>
              </a:rPr>
              <a:t>but </a:t>
            </a:r>
            <a:r>
              <a:rPr lang="en-US" sz="3200" cap="all" dirty="0">
                <a:effectLst>
                  <a:outerShdw blurRad="38100" dist="38100" dir="2700000" algn="tl">
                    <a:srgbClr val="000000">
                      <a:alpha val="43137"/>
                    </a:srgbClr>
                  </a:outerShdw>
                </a:effectLst>
              </a:rPr>
              <a:t>are not limited to:</a:t>
            </a:r>
          </a:p>
        </p:txBody>
      </p:sp>
      <p:sp>
        <p:nvSpPr>
          <p:cNvPr id="3" name="Content Placeholder 2"/>
          <p:cNvSpPr>
            <a:spLocks noGrp="1"/>
          </p:cNvSpPr>
          <p:nvPr>
            <p:ph idx="1"/>
          </p:nvPr>
        </p:nvSpPr>
        <p:spPr>
          <a:xfrm>
            <a:off x="228600" y="1699846"/>
            <a:ext cx="8610600" cy="5181600"/>
          </a:xfrm>
        </p:spPr>
        <p:txBody>
          <a:bodyPr>
            <a:noAutofit/>
          </a:bodyPr>
          <a:lstStyle/>
          <a:p>
            <a:pPr>
              <a:spcBef>
                <a:spcPts val="1000"/>
              </a:spcBef>
              <a:spcAft>
                <a:spcPts val="1000"/>
              </a:spcAft>
            </a:pPr>
            <a:r>
              <a:rPr lang="en-US" dirty="0" smtClean="0">
                <a:solidFill>
                  <a:srgbClr val="000000"/>
                </a:solidFill>
              </a:rPr>
              <a:t>The </a:t>
            </a:r>
            <a:r>
              <a:rPr lang="en-US" dirty="0">
                <a:solidFill>
                  <a:srgbClr val="000000"/>
                </a:solidFill>
              </a:rPr>
              <a:t>use of certain hand signals or gestures that may, in any way, be linked </a:t>
            </a:r>
            <a:r>
              <a:rPr lang="en-US" dirty="0" smtClean="0">
                <a:solidFill>
                  <a:srgbClr val="000000"/>
                </a:solidFill>
              </a:rPr>
              <a:t>to a </a:t>
            </a:r>
            <a:r>
              <a:rPr lang="en-US" dirty="0">
                <a:solidFill>
                  <a:srgbClr val="000000"/>
                </a:solidFill>
              </a:rPr>
              <a:t>gang or gang-related activity or behavior</a:t>
            </a:r>
            <a:r>
              <a:rPr lang="en-US" dirty="0" smtClean="0">
                <a:solidFill>
                  <a:srgbClr val="000000"/>
                </a:solidFill>
              </a:rPr>
              <a:t>.</a:t>
            </a:r>
            <a:endParaRPr lang="en-US" dirty="0">
              <a:solidFill>
                <a:srgbClr val="000000"/>
              </a:solidFill>
            </a:endParaRPr>
          </a:p>
          <a:p>
            <a:pPr>
              <a:spcBef>
                <a:spcPts val="1000"/>
              </a:spcBef>
              <a:spcAft>
                <a:spcPts val="1000"/>
              </a:spcAft>
            </a:pPr>
            <a:r>
              <a:rPr lang="en-US" dirty="0" smtClean="0">
                <a:solidFill>
                  <a:srgbClr val="000000"/>
                </a:solidFill>
              </a:rPr>
              <a:t>Graffiti </a:t>
            </a:r>
            <a:r>
              <a:rPr lang="en-US" dirty="0">
                <a:solidFill>
                  <a:srgbClr val="000000"/>
                </a:solidFill>
              </a:rPr>
              <a:t>that may, in any way, be linked to a gang or gang-related </a:t>
            </a:r>
            <a:r>
              <a:rPr lang="en-US" dirty="0" smtClean="0">
                <a:solidFill>
                  <a:srgbClr val="000000"/>
                </a:solidFill>
              </a:rPr>
              <a:t>activity or </a:t>
            </a:r>
            <a:r>
              <a:rPr lang="en-US" dirty="0">
                <a:solidFill>
                  <a:srgbClr val="000000"/>
                </a:solidFill>
              </a:rPr>
              <a:t>behavior.</a:t>
            </a:r>
          </a:p>
          <a:p>
            <a:pPr>
              <a:spcBef>
                <a:spcPts val="1000"/>
              </a:spcBef>
              <a:spcAft>
                <a:spcPts val="1000"/>
              </a:spcAft>
            </a:pPr>
            <a:r>
              <a:rPr lang="en-US" dirty="0" smtClean="0">
                <a:solidFill>
                  <a:srgbClr val="000000"/>
                </a:solidFill>
              </a:rPr>
              <a:t>Identifying </a:t>
            </a:r>
            <a:r>
              <a:rPr lang="en-US" dirty="0">
                <a:solidFill>
                  <a:srgbClr val="000000"/>
                </a:solidFill>
              </a:rPr>
              <a:t>oneself as a member of a gang.</a:t>
            </a:r>
          </a:p>
          <a:p>
            <a:pPr>
              <a:spcBef>
                <a:spcPts val="1000"/>
              </a:spcBef>
              <a:spcAft>
                <a:spcPts val="1000"/>
              </a:spcAft>
            </a:pPr>
            <a:r>
              <a:rPr lang="en-US" dirty="0" smtClean="0">
                <a:solidFill>
                  <a:srgbClr val="000000"/>
                </a:solidFill>
              </a:rPr>
              <a:t>Recruiting </a:t>
            </a:r>
            <a:r>
              <a:rPr lang="en-US" dirty="0">
                <a:solidFill>
                  <a:srgbClr val="000000"/>
                </a:solidFill>
              </a:rPr>
              <a:t>or soliciting membership in a gang or gang-related organization</a:t>
            </a:r>
            <a:r>
              <a:rPr lang="en-US" dirty="0" smtClean="0">
                <a:solidFill>
                  <a:srgbClr val="000000"/>
                </a:solidFill>
              </a:rPr>
              <a:t>.</a:t>
            </a:r>
            <a:endParaRPr lang="en-US" dirty="0">
              <a:solidFill>
                <a:srgbClr val="000000"/>
              </a:solidFill>
            </a:endParaRPr>
          </a:p>
          <a:p>
            <a:pPr>
              <a:spcBef>
                <a:spcPts val="1000"/>
              </a:spcBef>
              <a:spcAft>
                <a:spcPts val="1000"/>
              </a:spcAft>
            </a:pPr>
            <a:endParaRPr lang="en-US" dirty="0"/>
          </a:p>
        </p:txBody>
      </p:sp>
      <p:sp>
        <p:nvSpPr>
          <p:cNvPr id="4" name="TextBox 3"/>
          <p:cNvSpPr txBox="1"/>
          <p:nvPr/>
        </p:nvSpPr>
        <p:spPr>
          <a:xfrm>
            <a:off x="685800" y="6400800"/>
            <a:ext cx="7010400" cy="246221"/>
          </a:xfrm>
          <a:prstGeom prst="rect">
            <a:avLst/>
          </a:prstGeom>
          <a:noFill/>
        </p:spPr>
        <p:txBody>
          <a:bodyPr wrap="square" rtlCol="0">
            <a:spAutoFit/>
          </a:bodyPr>
          <a:lstStyle/>
          <a:p>
            <a:r>
              <a:rPr lang="en-US" sz="1000" dirty="0"/>
              <a:t>Atlanta Public Schools, 2014, Grove Park Elementary School</a:t>
            </a:r>
          </a:p>
        </p:txBody>
      </p:sp>
    </p:spTree>
    <p:extLst>
      <p:ext uri="{BB962C8B-B14F-4D97-AF65-F5344CB8AC3E}">
        <p14:creationId xmlns:p14="http://schemas.microsoft.com/office/powerpoint/2010/main" val="71746013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85800"/>
            <a:ext cx="9144000" cy="990600"/>
          </a:xfrm>
        </p:spPr>
        <p:txBody>
          <a:bodyPr>
            <a:noAutofit/>
          </a:bodyPr>
          <a:lstStyle/>
          <a:p>
            <a:pPr algn="ctr"/>
            <a:r>
              <a:rPr lang="en-US" sz="3200" cap="all" dirty="0">
                <a:effectLst>
                  <a:outerShdw blurRad="38100" dist="38100" dir="2700000" algn="tl">
                    <a:srgbClr val="000000">
                      <a:alpha val="43137"/>
                    </a:srgbClr>
                  </a:outerShdw>
                </a:effectLst>
              </a:rPr>
              <a:t>Examples of gang-related behavior </a:t>
            </a:r>
            <a:r>
              <a:rPr lang="en-US" sz="3200" cap="all" dirty="0" smtClean="0">
                <a:effectLst>
                  <a:outerShdw blurRad="38100" dist="38100" dir="2700000" algn="tl">
                    <a:srgbClr val="000000">
                      <a:alpha val="43137"/>
                    </a:srgbClr>
                  </a:outerShdw>
                </a:effectLst>
              </a:rPr>
              <a:t>in schools may </a:t>
            </a:r>
            <a:r>
              <a:rPr lang="en-US" sz="3200" cap="all" dirty="0">
                <a:effectLst>
                  <a:outerShdw blurRad="38100" dist="38100" dir="2700000" algn="tl">
                    <a:srgbClr val="000000">
                      <a:alpha val="43137"/>
                    </a:srgbClr>
                  </a:outerShdw>
                </a:effectLst>
              </a:rPr>
              <a:t>include, </a:t>
            </a:r>
            <a:r>
              <a:rPr lang="en-US" sz="3200" cap="all" dirty="0" smtClean="0">
                <a:effectLst>
                  <a:outerShdw blurRad="38100" dist="38100" dir="2700000" algn="tl">
                    <a:srgbClr val="000000">
                      <a:alpha val="43137"/>
                    </a:srgbClr>
                  </a:outerShdw>
                </a:effectLst>
              </a:rPr>
              <a:t>but </a:t>
            </a:r>
            <a:r>
              <a:rPr lang="en-US" sz="3200" cap="all" dirty="0">
                <a:effectLst>
                  <a:outerShdw blurRad="38100" dist="38100" dir="2700000" algn="tl">
                    <a:srgbClr val="000000">
                      <a:alpha val="43137"/>
                    </a:srgbClr>
                  </a:outerShdw>
                </a:effectLst>
              </a:rPr>
              <a:t>are not limited to:</a:t>
            </a:r>
          </a:p>
        </p:txBody>
      </p:sp>
      <p:sp>
        <p:nvSpPr>
          <p:cNvPr id="3" name="Content Placeholder 2"/>
          <p:cNvSpPr>
            <a:spLocks noGrp="1"/>
          </p:cNvSpPr>
          <p:nvPr>
            <p:ph idx="1"/>
          </p:nvPr>
        </p:nvSpPr>
        <p:spPr>
          <a:xfrm>
            <a:off x="381000" y="1905000"/>
            <a:ext cx="8382000" cy="4800600"/>
          </a:xfrm>
        </p:spPr>
        <p:txBody>
          <a:bodyPr>
            <a:noAutofit/>
          </a:bodyPr>
          <a:lstStyle/>
          <a:p>
            <a:pPr>
              <a:spcBef>
                <a:spcPts val="1000"/>
              </a:spcBef>
              <a:spcAft>
                <a:spcPts val="1000"/>
              </a:spcAft>
            </a:pPr>
            <a:r>
              <a:rPr lang="en-US" sz="2600" dirty="0" smtClean="0">
                <a:solidFill>
                  <a:srgbClr val="000000"/>
                </a:solidFill>
              </a:rPr>
              <a:t>Presence of </a:t>
            </a:r>
            <a:r>
              <a:rPr lang="en-US" sz="2600" dirty="0">
                <a:solidFill>
                  <a:srgbClr val="000000"/>
                </a:solidFill>
              </a:rPr>
              <a:t>any apparel, jewelry, accessory or manner of grooming which</a:t>
            </a:r>
            <a:r>
              <a:rPr lang="en-US" sz="2600" dirty="0" smtClean="0">
                <a:solidFill>
                  <a:srgbClr val="000000"/>
                </a:solidFill>
              </a:rPr>
              <a:t>, by </a:t>
            </a:r>
            <a:r>
              <a:rPr lang="en-US" sz="2600" dirty="0">
                <a:solidFill>
                  <a:srgbClr val="000000"/>
                </a:solidFill>
              </a:rPr>
              <a:t>virtue of its color, arrangement, trademark, symbol, or any other </a:t>
            </a:r>
            <a:r>
              <a:rPr lang="en-US" sz="2600" dirty="0" smtClean="0">
                <a:solidFill>
                  <a:srgbClr val="000000"/>
                </a:solidFill>
              </a:rPr>
              <a:t>attribute indicates </a:t>
            </a:r>
            <a:r>
              <a:rPr lang="en-US" sz="2600" dirty="0">
                <a:solidFill>
                  <a:srgbClr val="000000"/>
                </a:solidFill>
              </a:rPr>
              <a:t>or implies gang </a:t>
            </a:r>
            <a:r>
              <a:rPr lang="en-US" sz="2600" dirty="0" smtClean="0">
                <a:solidFill>
                  <a:srgbClr val="000000"/>
                </a:solidFill>
              </a:rPr>
              <a:t>membership or affiliation with such a group.</a:t>
            </a:r>
          </a:p>
          <a:p>
            <a:pPr>
              <a:spcBef>
                <a:spcPts val="1000"/>
              </a:spcBef>
              <a:spcAft>
                <a:spcPts val="1000"/>
              </a:spcAft>
            </a:pPr>
            <a:r>
              <a:rPr lang="en-US" sz="2600" dirty="0" smtClean="0">
                <a:solidFill>
                  <a:srgbClr val="000000"/>
                </a:solidFill>
              </a:rPr>
              <a:t>Initiation</a:t>
            </a:r>
            <a:r>
              <a:rPr lang="en-US" sz="2600" dirty="0">
                <a:solidFill>
                  <a:srgbClr val="000000"/>
                </a:solidFill>
              </a:rPr>
              <a:t>, hazing, intimidation, and/or related activities of such group </a:t>
            </a:r>
            <a:r>
              <a:rPr lang="en-US" sz="2600" dirty="0" smtClean="0">
                <a:solidFill>
                  <a:srgbClr val="000000"/>
                </a:solidFill>
              </a:rPr>
              <a:t>affiliations that </a:t>
            </a:r>
            <a:r>
              <a:rPr lang="en-US" sz="2600" dirty="0">
                <a:solidFill>
                  <a:srgbClr val="000000"/>
                </a:solidFill>
              </a:rPr>
              <a:t>are likely to cause bodily danger, physical harm, or personal </a:t>
            </a:r>
            <a:r>
              <a:rPr lang="en-US" sz="2600" dirty="0" smtClean="0">
                <a:solidFill>
                  <a:srgbClr val="000000"/>
                </a:solidFill>
              </a:rPr>
              <a:t>degradation or </a:t>
            </a:r>
            <a:r>
              <a:rPr lang="en-US" sz="2600" dirty="0">
                <a:solidFill>
                  <a:srgbClr val="000000"/>
                </a:solidFill>
              </a:rPr>
              <a:t>disgrace resulting in physical or mental harm to students or staff</a:t>
            </a:r>
            <a:r>
              <a:rPr lang="en-US" sz="2600" dirty="0" smtClean="0">
                <a:solidFill>
                  <a:srgbClr val="000000"/>
                </a:solidFill>
              </a:rPr>
              <a:t>.</a:t>
            </a:r>
            <a:endParaRPr lang="en-US" sz="2600" dirty="0">
              <a:solidFill>
                <a:srgbClr val="000000"/>
              </a:solidFill>
            </a:endParaRPr>
          </a:p>
        </p:txBody>
      </p:sp>
    </p:spTree>
    <p:extLst>
      <p:ext uri="{BB962C8B-B14F-4D97-AF65-F5344CB8AC3E}">
        <p14:creationId xmlns:p14="http://schemas.microsoft.com/office/powerpoint/2010/main" val="178301887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0"/>
            <a:ext cx="9144000" cy="914400"/>
          </a:xfrm>
        </p:spPr>
        <p:txBody>
          <a:bodyPr>
            <a:noAutofit/>
          </a:bodyPr>
          <a:lstStyle/>
          <a:p>
            <a:pPr algn="ctr"/>
            <a:r>
              <a:rPr lang="en-US" sz="3200" cap="all" dirty="0">
                <a:effectLst>
                  <a:outerShdw blurRad="38100" dist="38100" dir="2700000" algn="tl">
                    <a:srgbClr val="000000">
                      <a:alpha val="43137"/>
                    </a:srgbClr>
                  </a:outerShdw>
                </a:effectLst>
              </a:rPr>
              <a:t>Examples of gang-related behavior </a:t>
            </a:r>
            <a:r>
              <a:rPr lang="en-US" sz="3200" cap="all" dirty="0" smtClean="0">
                <a:effectLst>
                  <a:outerShdw blurRad="38100" dist="38100" dir="2700000" algn="tl">
                    <a:srgbClr val="000000">
                      <a:alpha val="43137"/>
                    </a:srgbClr>
                  </a:outerShdw>
                </a:effectLst>
              </a:rPr>
              <a:t>in schools may </a:t>
            </a:r>
            <a:r>
              <a:rPr lang="en-US" sz="3200" cap="all" dirty="0">
                <a:effectLst>
                  <a:outerShdw blurRad="38100" dist="38100" dir="2700000" algn="tl">
                    <a:srgbClr val="000000">
                      <a:alpha val="43137"/>
                    </a:srgbClr>
                  </a:outerShdw>
                </a:effectLst>
              </a:rPr>
              <a:t>include, </a:t>
            </a:r>
            <a:r>
              <a:rPr lang="en-US" sz="3200" cap="all" dirty="0" smtClean="0">
                <a:effectLst>
                  <a:outerShdw blurRad="38100" dist="38100" dir="2700000" algn="tl">
                    <a:srgbClr val="000000">
                      <a:alpha val="43137"/>
                    </a:srgbClr>
                  </a:outerShdw>
                </a:effectLst>
              </a:rPr>
              <a:t>but </a:t>
            </a:r>
            <a:r>
              <a:rPr lang="en-US" sz="3200" cap="all" dirty="0">
                <a:effectLst>
                  <a:outerShdw blurRad="38100" dist="38100" dir="2700000" algn="tl">
                    <a:srgbClr val="000000">
                      <a:alpha val="43137"/>
                    </a:srgbClr>
                  </a:outerShdw>
                </a:effectLst>
              </a:rPr>
              <a:t>are not limited to:</a:t>
            </a:r>
          </a:p>
        </p:txBody>
      </p:sp>
      <p:sp>
        <p:nvSpPr>
          <p:cNvPr id="3" name="Content Placeholder 2"/>
          <p:cNvSpPr>
            <a:spLocks noGrp="1"/>
          </p:cNvSpPr>
          <p:nvPr>
            <p:ph idx="1"/>
          </p:nvPr>
        </p:nvSpPr>
        <p:spPr>
          <a:xfrm>
            <a:off x="304800" y="1828800"/>
            <a:ext cx="8458200" cy="5105400"/>
          </a:xfrm>
        </p:spPr>
        <p:txBody>
          <a:bodyPr>
            <a:noAutofit/>
          </a:bodyPr>
          <a:lstStyle/>
          <a:p>
            <a:pPr>
              <a:spcBef>
                <a:spcPts val="1000"/>
              </a:spcBef>
              <a:spcAft>
                <a:spcPts val="1000"/>
              </a:spcAft>
            </a:pPr>
            <a:r>
              <a:rPr lang="en-US" dirty="0" smtClean="0">
                <a:solidFill>
                  <a:srgbClr val="000000"/>
                </a:solidFill>
              </a:rPr>
              <a:t>Threatening </a:t>
            </a:r>
            <a:r>
              <a:rPr lang="en-US" dirty="0">
                <a:solidFill>
                  <a:srgbClr val="000000"/>
                </a:solidFill>
              </a:rPr>
              <a:t>to commit, or actually committing, any crime with the purpose of terrorizing another, causing the evacuation of a school system facility or school bus, causing disruption to the orderly operation at any school system </a:t>
            </a:r>
            <a:r>
              <a:rPr lang="en-US" dirty="0" smtClean="0">
                <a:solidFill>
                  <a:srgbClr val="000000"/>
                </a:solidFill>
              </a:rPr>
              <a:t>facility</a:t>
            </a:r>
          </a:p>
          <a:p>
            <a:pPr>
              <a:spcBef>
                <a:spcPts val="1000"/>
              </a:spcBef>
              <a:spcAft>
                <a:spcPts val="1000"/>
              </a:spcAft>
            </a:pPr>
            <a:r>
              <a:rPr lang="en-US" dirty="0" smtClean="0">
                <a:solidFill>
                  <a:srgbClr val="000000"/>
                </a:solidFill>
              </a:rPr>
              <a:t>Using</a:t>
            </a:r>
            <a:r>
              <a:rPr lang="en-US" dirty="0">
                <a:solidFill>
                  <a:srgbClr val="000000"/>
                </a:solidFill>
              </a:rPr>
              <a:t>, employing, or relying upon gang membership or affiliation to </a:t>
            </a:r>
            <a:r>
              <a:rPr lang="en-US" dirty="0" smtClean="0">
                <a:solidFill>
                  <a:srgbClr val="000000"/>
                </a:solidFill>
              </a:rPr>
              <a:t>threaten, intimidate</a:t>
            </a:r>
            <a:r>
              <a:rPr lang="en-US" dirty="0">
                <a:solidFill>
                  <a:srgbClr val="000000"/>
                </a:solidFill>
              </a:rPr>
              <a:t>, or to harass students and/or staff</a:t>
            </a:r>
            <a:r>
              <a:rPr lang="en-US" dirty="0" smtClean="0">
                <a:solidFill>
                  <a:srgbClr val="000000"/>
                </a:solidFill>
              </a:rPr>
              <a:t>.</a:t>
            </a:r>
            <a:endParaRPr lang="en-US" dirty="0">
              <a:solidFill>
                <a:srgbClr val="000000"/>
              </a:solidFill>
            </a:endParaRPr>
          </a:p>
          <a:p>
            <a:endParaRPr lang="en-US" dirty="0"/>
          </a:p>
        </p:txBody>
      </p:sp>
    </p:spTree>
    <p:extLst>
      <p:ext uri="{BB962C8B-B14F-4D97-AF65-F5344CB8AC3E}">
        <p14:creationId xmlns:p14="http://schemas.microsoft.com/office/powerpoint/2010/main" val="1207511249"/>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Urban">
  <a:themeElements>
    <a:clrScheme name="IDOE 3">
      <a:dk1>
        <a:srgbClr val="000032"/>
      </a:dk1>
      <a:lt1>
        <a:sysClr val="window" lastClr="FFFFFF"/>
      </a:lt1>
      <a:dk2>
        <a:srgbClr val="000032"/>
      </a:dk2>
      <a:lt2>
        <a:srgbClr val="FFFFFF"/>
      </a:lt2>
      <a:accent1>
        <a:srgbClr val="C00000"/>
      </a:accent1>
      <a:accent2>
        <a:srgbClr val="C00000"/>
      </a:accent2>
      <a:accent3>
        <a:srgbClr val="111111"/>
      </a:accent3>
      <a:accent4>
        <a:srgbClr val="C4652D"/>
      </a:accent4>
      <a:accent5>
        <a:srgbClr val="8B5D3D"/>
      </a:accent5>
      <a:accent6>
        <a:srgbClr val="C00000"/>
      </a:accent6>
      <a:hlink>
        <a:srgbClr val="111111"/>
      </a:hlink>
      <a:folHlink>
        <a:srgbClr val="111111"/>
      </a:folHlink>
    </a:clrScheme>
    <a:fontScheme name="Median">
      <a:majorFont>
        <a:latin typeface="Tw Cen MT"/>
        <a:ea typeface=""/>
        <a:cs typeface=""/>
        <a:font script="Grek" typeface="Calibri"/>
        <a:font script="Cyrl" typeface="Calibri"/>
        <a:font script="Jpan" typeface="HG創英角ｺﾞｼｯｸUB"/>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a:ea typeface=""/>
        <a:cs typeface=""/>
        <a:font script="Grek" typeface="Calibri"/>
        <a:font script="Cyrl" typeface="Calibri"/>
        <a:font script="Jpan" typeface="HG創英角ｺﾞｼｯｸUB"/>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Urban">
      <a:fillStyleLst>
        <a:solidFill>
          <a:schemeClr val="phClr"/>
        </a:solidFill>
        <a:gradFill rotWithShape="1">
          <a:gsLst>
            <a:gs pos="0">
              <a:schemeClr val="phClr">
                <a:tint val="1000"/>
                <a:satMod val="255000"/>
              </a:schemeClr>
            </a:gs>
            <a:gs pos="55000">
              <a:schemeClr val="phClr">
                <a:tint val="12000"/>
                <a:satMod val="255000"/>
              </a:schemeClr>
            </a:gs>
            <a:gs pos="100000">
              <a:schemeClr val="phClr">
                <a:tint val="45000"/>
                <a:satMod val="250000"/>
              </a:schemeClr>
            </a:gs>
          </a:gsLst>
          <a:path path="circle">
            <a:fillToRect l="-40000" t="-90000" r="140000" b="190000"/>
          </a:path>
        </a:gradFill>
        <a:gradFill rotWithShape="1">
          <a:gsLst>
            <a:gs pos="0">
              <a:schemeClr val="phClr">
                <a:tint val="43000"/>
                <a:satMod val="165000"/>
              </a:schemeClr>
            </a:gs>
            <a:gs pos="55000">
              <a:schemeClr val="phClr">
                <a:tint val="83000"/>
                <a:satMod val="155000"/>
              </a:schemeClr>
            </a:gs>
            <a:gs pos="100000">
              <a:schemeClr val="phClr">
                <a:shade val="85000"/>
              </a:schemeClr>
            </a:gs>
          </a:gsLst>
          <a:path path="circle">
            <a:fillToRect l="-40000" t="-90000" r="140000" b="190000"/>
          </a:path>
        </a:gradFill>
      </a:fillStyleLst>
      <a:lnStyleLst>
        <a:ln w="9525" cap="flat" cmpd="sng" algn="ctr">
          <a:solidFill>
            <a:schemeClr val="phClr"/>
          </a:solidFill>
          <a:prstDash val="solid"/>
        </a:ln>
        <a:ln w="19050" cap="flat" cmpd="sng" algn="ctr">
          <a:solidFill>
            <a:schemeClr val="phClr"/>
          </a:solidFill>
          <a:prstDash val="solid"/>
        </a:ln>
        <a:ln w="31750" cap="flat" cmpd="sng" algn="ctr">
          <a:solidFill>
            <a:schemeClr val="phClr"/>
          </a:solidFill>
          <a:prstDash val="solid"/>
        </a:ln>
      </a:lnStyleLst>
      <a:effectStyleLst>
        <a:effectStyle>
          <a:effectLst>
            <a:outerShdw blurRad="51500" dist="25400" dir="5400000" rotWithShape="0">
              <a:srgbClr val="000000">
                <a:alpha val="40000"/>
              </a:srgbClr>
            </a:outerShdw>
          </a:effectLst>
        </a:effectStyle>
        <a:effectStyle>
          <a:effectLst>
            <a:outerShdw blurRad="50800" dist="25400" dir="5400000" rotWithShape="0">
              <a:srgbClr val="000000">
                <a:alpha val="4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flat" dir="t">
              <a:rot lat="0" lon="0" rev="20040000"/>
            </a:lightRig>
          </a:scene3d>
          <a:sp3d contourW="12700" prstMaterial="dkEdge">
            <a:bevelT w="25400" h="38100" prst="convex"/>
            <a:contourClr>
              <a:schemeClr val="phClr">
                <a:satMod val="115000"/>
              </a:schemeClr>
            </a:contourClr>
          </a:sp3d>
        </a:effectStyle>
      </a:effectStyleLst>
      <a:bgFillStyleLst>
        <a:solidFill>
          <a:schemeClr val="phClr"/>
        </a:solidFill>
        <a:gradFill rotWithShape="1">
          <a:gsLst>
            <a:gs pos="100000">
              <a:schemeClr val="phClr">
                <a:tint val="80000"/>
                <a:satMod val="250000"/>
              </a:schemeClr>
            </a:gs>
            <a:gs pos="60000">
              <a:schemeClr val="phClr">
                <a:shade val="38000"/>
                <a:satMod val="175000"/>
              </a:schemeClr>
            </a:gs>
            <a:gs pos="0">
              <a:schemeClr val="phClr">
                <a:shade val="30000"/>
                <a:satMod val="175000"/>
              </a:schemeClr>
            </a:gs>
          </a:gsLst>
          <a:lin ang="5400000" scaled="0"/>
        </a:gradFill>
        <a:blipFill>
          <a:blip xmlns:r="http://schemas.openxmlformats.org/officeDocument/2006/relationships" r:embed="rId1">
            <a:duotone>
              <a:schemeClr val="phClr">
                <a:shade val="48000"/>
              </a:schemeClr>
              <a:schemeClr val="phClr">
                <a:tint val="96000"/>
                <a:satMod val="150000"/>
              </a:schemeClr>
            </a:duotone>
          </a:blip>
          <a:tile tx="0" ty="0" sx="80000" sy="8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Urban</Template>
  <TotalTime>1919</TotalTime>
  <Words>5664</Words>
  <Application>Microsoft Office PowerPoint</Application>
  <PresentationFormat>On-screen Show (4:3)</PresentationFormat>
  <Paragraphs>739</Paragraphs>
  <Slides>35</Slides>
  <Notes>35</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35</vt:i4>
      </vt:variant>
    </vt:vector>
  </HeadingPairs>
  <TitlesOfParts>
    <vt:vector size="41" baseType="lpstr">
      <vt:lpstr>Arial</vt:lpstr>
      <vt:lpstr>Calibri</vt:lpstr>
      <vt:lpstr>Georgia</vt:lpstr>
      <vt:lpstr>Tw Cen MT</vt:lpstr>
      <vt:lpstr>Wingdings 2</vt:lpstr>
      <vt:lpstr>Urban</vt:lpstr>
      <vt:lpstr> Indiana Department of Education Youth Gang Awareness</vt:lpstr>
      <vt:lpstr>Why Do Youths Join Gangs</vt:lpstr>
      <vt:lpstr>Indiana Seeing sharp Rise in Youth Violence </vt:lpstr>
      <vt:lpstr>Indiana Seeing sharp Rise in Youth Violence </vt:lpstr>
      <vt:lpstr>How Gangs Affect A School</vt:lpstr>
      <vt:lpstr>School Risk Factors Associated  with Gang Involvement</vt:lpstr>
      <vt:lpstr>Examples of gang-related behavior in schools may include, but are not limited to:</vt:lpstr>
      <vt:lpstr>Examples of gang-related behavior in schools may include, but are not limited to:</vt:lpstr>
      <vt:lpstr>Examples of gang-related behavior in schools may include, but are not limited to:</vt:lpstr>
      <vt:lpstr>Behavioral CHANGES that may indicate gang involvement</vt:lpstr>
      <vt:lpstr>Behavioral CHANGES that may indicate gang involvement</vt:lpstr>
      <vt:lpstr>Individual risk Factors for youth violence</vt:lpstr>
      <vt:lpstr>Family risk Factors for youth violence</vt:lpstr>
      <vt:lpstr>community risk Factors for youth violence</vt:lpstr>
      <vt:lpstr>Basic Observable Gang Identifiers</vt:lpstr>
      <vt:lpstr>Monitoring Social media/texting content</vt:lpstr>
      <vt:lpstr>Youth gang writings, drawing, Symbols</vt:lpstr>
      <vt:lpstr>Youth Gang writings, drawings</vt:lpstr>
      <vt:lpstr>PowerPoint Presentation</vt:lpstr>
      <vt:lpstr>PowerPoint Presentation</vt:lpstr>
      <vt:lpstr>Symbols of hate*</vt:lpstr>
      <vt:lpstr>Symbols of hate*</vt:lpstr>
      <vt:lpstr>Youth Gang Hand Signs</vt:lpstr>
      <vt:lpstr>Youth Gang Graffiti in schools/Parks</vt:lpstr>
      <vt:lpstr>Youth Gang clothing, etc.</vt:lpstr>
      <vt:lpstr>TEACHERS</vt:lpstr>
      <vt:lpstr>TEACHERS</vt:lpstr>
      <vt:lpstr>TEACHERS</vt:lpstr>
      <vt:lpstr>TEACHERS</vt:lpstr>
      <vt:lpstr>TEACHERS</vt:lpstr>
      <vt:lpstr>Gang Identifier Card</vt:lpstr>
      <vt:lpstr>Local Resources</vt:lpstr>
      <vt:lpstr>Online Resources</vt:lpstr>
      <vt:lpstr>Online Resources</vt:lpstr>
      <vt:lpstr>PowerPoint Presentation</vt:lpstr>
    </vt:vector>
  </TitlesOfParts>
  <Company>Tippecanoe County PSN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IDOC Youth Gang Awareness</dc:subject>
  <dc:creator>Kathryn J Redd</dc:creator>
  <cp:keywords>IDOE;Anti-Gang Initiative;Gang Identifers;Gang Drawings;Criminal Gangs;Gang Indicators;Gang Signs;Gang Symbols;Indiana Gangs;Gang Education</cp:keywords>
  <cp:lastModifiedBy>Ronald Ross</cp:lastModifiedBy>
  <cp:revision>379</cp:revision>
  <dcterms:created xsi:type="dcterms:W3CDTF">2016-02-22T19:54:33Z</dcterms:created>
  <dcterms:modified xsi:type="dcterms:W3CDTF">2018-08-13T01:15:29Z</dcterms:modified>
</cp:coreProperties>
</file>