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89" r:id="rId3"/>
    <p:sldId id="303" r:id="rId4"/>
    <p:sldId id="292" r:id="rId5"/>
    <p:sldId id="259" r:id="rId6"/>
    <p:sldId id="300" r:id="rId7"/>
    <p:sldId id="265" r:id="rId8"/>
    <p:sldId id="296" r:id="rId9"/>
    <p:sldId id="266" r:id="rId10"/>
    <p:sldId id="260" r:id="rId11"/>
    <p:sldId id="261" r:id="rId12"/>
    <p:sldId id="262" r:id="rId13"/>
    <p:sldId id="263" r:id="rId14"/>
    <p:sldId id="264" r:id="rId15"/>
    <p:sldId id="267" r:id="rId16"/>
    <p:sldId id="297" r:id="rId17"/>
    <p:sldId id="305" r:id="rId18"/>
    <p:sldId id="298" r:id="rId19"/>
    <p:sldId id="306" r:id="rId20"/>
    <p:sldId id="302" r:id="rId21"/>
    <p:sldId id="304" r:id="rId22"/>
    <p:sldId id="268" r:id="rId23"/>
    <p:sldId id="270" r:id="rId24"/>
    <p:sldId id="271" r:id="rId25"/>
    <p:sldId id="272" r:id="rId26"/>
    <p:sldId id="273" r:id="rId27"/>
    <p:sldId id="274" r:id="rId28"/>
    <p:sldId id="294" r:id="rId29"/>
    <p:sldId id="277" r:id="rId30"/>
    <p:sldId id="278" r:id="rId31"/>
    <p:sldId id="275" r:id="rId32"/>
    <p:sldId id="284" r:id="rId33"/>
    <p:sldId id="285" r:id="rId34"/>
    <p:sldId id="290" r:id="rId35"/>
    <p:sldId id="276" r:id="rId36"/>
    <p:sldId id="279" r:id="rId37"/>
    <p:sldId id="280" r:id="rId38"/>
    <p:sldId id="281" r:id="rId39"/>
    <p:sldId id="282" r:id="rId40"/>
    <p:sldId id="283" r:id="rId41"/>
    <p:sldId id="291" r:id="rId42"/>
    <p:sldId id="295" r:id="rId43"/>
    <p:sldId id="287" r:id="rId44"/>
    <p:sldId id="28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74" autoAdjust="0"/>
    <p:restoredTop sz="94434" autoAdjust="0"/>
  </p:normalViewPr>
  <p:slideViewPr>
    <p:cSldViewPr snapToGrid="0">
      <p:cViewPr varScale="1">
        <p:scale>
          <a:sx n="69" d="100"/>
          <a:sy n="69" d="100"/>
        </p:scale>
        <p:origin x="87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743454-F53C-4754-8F28-3166DE7DEECA}" type="datetimeFigureOut">
              <a:rPr lang="en-US" smtClean="0"/>
              <a:t>8/3/2019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684440-14C8-4A94-86B7-1FF71BE5CD6A}" type="slidenum">
              <a:rPr lang="en-US" smtClean="0"/>
              <a:t>‹#›</a:t>
            </a:fld>
            <a:endParaRPr lang="en-US"/>
          </a:p>
        </p:txBody>
      </p:sp>
    </p:spTree>
    <p:extLst>
      <p:ext uri="{BB962C8B-B14F-4D97-AF65-F5344CB8AC3E}">
        <p14:creationId xmlns:p14="http://schemas.microsoft.com/office/powerpoint/2010/main" val="1183496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743454-F53C-4754-8F28-3166DE7DEECA}" type="datetimeFigureOut">
              <a:rPr lang="en-US" smtClean="0"/>
              <a:t>8/3/2019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684440-14C8-4A94-86B7-1FF71BE5CD6A}" type="slidenum">
              <a:rPr lang="en-US" smtClean="0"/>
              <a:t>‹#›</a:t>
            </a:fld>
            <a:endParaRPr lang="en-US"/>
          </a:p>
        </p:txBody>
      </p:sp>
    </p:spTree>
    <p:extLst>
      <p:ext uri="{BB962C8B-B14F-4D97-AF65-F5344CB8AC3E}">
        <p14:creationId xmlns:p14="http://schemas.microsoft.com/office/powerpoint/2010/main" val="1654035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743454-F53C-4754-8F28-3166DE7DEECA}" type="datetimeFigureOut">
              <a:rPr lang="en-US" smtClean="0"/>
              <a:t>8/3/2019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684440-14C8-4A94-86B7-1FF71BE5CD6A}" type="slidenum">
              <a:rPr lang="en-US" smtClean="0"/>
              <a:t>‹#›</a:t>
            </a:fld>
            <a:endParaRPr lang="en-US"/>
          </a:p>
        </p:txBody>
      </p:sp>
    </p:spTree>
    <p:extLst>
      <p:ext uri="{BB962C8B-B14F-4D97-AF65-F5344CB8AC3E}">
        <p14:creationId xmlns:p14="http://schemas.microsoft.com/office/powerpoint/2010/main" val="1471347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743454-F53C-4754-8F28-3166DE7DEECA}" type="datetimeFigureOut">
              <a:rPr lang="en-US" smtClean="0"/>
              <a:t>8/3/2019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684440-14C8-4A94-86B7-1FF71BE5CD6A}" type="slidenum">
              <a:rPr lang="en-US" smtClean="0"/>
              <a:t>‹#›</a:t>
            </a:fld>
            <a:endParaRPr lang="en-US"/>
          </a:p>
        </p:txBody>
      </p:sp>
    </p:spTree>
    <p:extLst>
      <p:ext uri="{BB962C8B-B14F-4D97-AF65-F5344CB8AC3E}">
        <p14:creationId xmlns:p14="http://schemas.microsoft.com/office/powerpoint/2010/main" val="434627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E743454-F53C-4754-8F28-3166DE7DEECA}" type="datetimeFigureOut">
              <a:rPr lang="en-US" smtClean="0"/>
              <a:t>8/3/2019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684440-14C8-4A94-86B7-1FF71BE5CD6A}" type="slidenum">
              <a:rPr lang="en-US" smtClean="0"/>
              <a:t>‹#›</a:t>
            </a:fld>
            <a:endParaRPr lang="en-US"/>
          </a:p>
        </p:txBody>
      </p:sp>
    </p:spTree>
    <p:extLst>
      <p:ext uri="{BB962C8B-B14F-4D97-AF65-F5344CB8AC3E}">
        <p14:creationId xmlns:p14="http://schemas.microsoft.com/office/powerpoint/2010/main" val="1932999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743454-F53C-4754-8F28-3166DE7DEECA}" type="datetimeFigureOut">
              <a:rPr lang="en-US" smtClean="0"/>
              <a:t>8/3/2019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684440-14C8-4A94-86B7-1FF71BE5CD6A}" type="slidenum">
              <a:rPr lang="en-US" smtClean="0"/>
              <a:t>‹#›</a:t>
            </a:fld>
            <a:endParaRPr lang="en-US"/>
          </a:p>
        </p:txBody>
      </p:sp>
    </p:spTree>
    <p:extLst>
      <p:ext uri="{BB962C8B-B14F-4D97-AF65-F5344CB8AC3E}">
        <p14:creationId xmlns:p14="http://schemas.microsoft.com/office/powerpoint/2010/main" val="3031211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743454-F53C-4754-8F28-3166DE7DEECA}" type="datetimeFigureOut">
              <a:rPr lang="en-US" smtClean="0"/>
              <a:t>8/3/2019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684440-14C8-4A94-86B7-1FF71BE5CD6A}" type="slidenum">
              <a:rPr lang="en-US" smtClean="0"/>
              <a:t>‹#›</a:t>
            </a:fld>
            <a:endParaRPr lang="en-US"/>
          </a:p>
        </p:txBody>
      </p:sp>
    </p:spTree>
    <p:extLst>
      <p:ext uri="{BB962C8B-B14F-4D97-AF65-F5344CB8AC3E}">
        <p14:creationId xmlns:p14="http://schemas.microsoft.com/office/powerpoint/2010/main" val="547784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743454-F53C-4754-8F28-3166DE7DEECA}" type="datetimeFigureOut">
              <a:rPr lang="en-US" smtClean="0"/>
              <a:t>8/3/2019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684440-14C8-4A94-86B7-1FF71BE5CD6A}" type="slidenum">
              <a:rPr lang="en-US" smtClean="0"/>
              <a:t>‹#›</a:t>
            </a:fld>
            <a:endParaRPr lang="en-US"/>
          </a:p>
        </p:txBody>
      </p:sp>
    </p:spTree>
    <p:extLst>
      <p:ext uri="{BB962C8B-B14F-4D97-AF65-F5344CB8AC3E}">
        <p14:creationId xmlns:p14="http://schemas.microsoft.com/office/powerpoint/2010/main" val="3627678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743454-F53C-4754-8F28-3166DE7DEECA}" type="datetimeFigureOut">
              <a:rPr lang="en-US" smtClean="0"/>
              <a:t>8/3/2019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684440-14C8-4A94-86B7-1FF71BE5CD6A}" type="slidenum">
              <a:rPr lang="en-US" smtClean="0"/>
              <a:t>‹#›</a:t>
            </a:fld>
            <a:endParaRPr lang="en-US"/>
          </a:p>
        </p:txBody>
      </p:sp>
    </p:spTree>
    <p:extLst>
      <p:ext uri="{BB962C8B-B14F-4D97-AF65-F5344CB8AC3E}">
        <p14:creationId xmlns:p14="http://schemas.microsoft.com/office/powerpoint/2010/main" val="3929471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E743454-F53C-4754-8F28-3166DE7DEECA}" type="datetimeFigureOut">
              <a:rPr lang="en-US" smtClean="0"/>
              <a:t>8/3/2019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684440-14C8-4A94-86B7-1FF71BE5CD6A}" type="slidenum">
              <a:rPr lang="en-US" smtClean="0"/>
              <a:t>‹#›</a:t>
            </a:fld>
            <a:endParaRPr lang="en-US"/>
          </a:p>
        </p:txBody>
      </p:sp>
    </p:spTree>
    <p:extLst>
      <p:ext uri="{BB962C8B-B14F-4D97-AF65-F5344CB8AC3E}">
        <p14:creationId xmlns:p14="http://schemas.microsoft.com/office/powerpoint/2010/main" val="3929776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E743454-F53C-4754-8F28-3166DE7DEECA}" type="datetimeFigureOut">
              <a:rPr lang="en-US" smtClean="0"/>
              <a:t>8/3/2019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684440-14C8-4A94-86B7-1FF71BE5CD6A}" type="slidenum">
              <a:rPr lang="en-US" smtClean="0"/>
              <a:t>‹#›</a:t>
            </a:fld>
            <a:endParaRPr lang="en-US"/>
          </a:p>
        </p:txBody>
      </p:sp>
    </p:spTree>
    <p:extLst>
      <p:ext uri="{BB962C8B-B14F-4D97-AF65-F5344CB8AC3E}">
        <p14:creationId xmlns:p14="http://schemas.microsoft.com/office/powerpoint/2010/main" val="1836937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743454-F53C-4754-8F28-3166DE7DEECA}" type="datetimeFigureOut">
              <a:rPr lang="en-US" smtClean="0"/>
              <a:t>8/3/2019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684440-14C8-4A94-86B7-1FF71BE5CD6A}" type="slidenum">
              <a:rPr lang="en-US" smtClean="0"/>
              <a:t>‹#›</a:t>
            </a:fld>
            <a:endParaRPr lang="en-US"/>
          </a:p>
        </p:txBody>
      </p:sp>
    </p:spTree>
    <p:extLst>
      <p:ext uri="{BB962C8B-B14F-4D97-AF65-F5344CB8AC3E}">
        <p14:creationId xmlns:p14="http://schemas.microsoft.com/office/powerpoint/2010/main" val="1491313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dSoXEtFPTfI&amp;feature=youtu.be"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mailto:ithelpdesk@uc.k12.in.us"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5561"/>
            <a:ext cx="10515600" cy="1325563"/>
          </a:xfrm>
        </p:spPr>
        <p:txBody>
          <a:bodyPr>
            <a:normAutofit fontScale="90000"/>
          </a:bodyPr>
          <a:lstStyle/>
          <a:p>
            <a:pPr algn="ctr"/>
            <a:r>
              <a:rPr lang="en-US" dirty="0" smtClean="0"/>
              <a:t>Welcome Back!! I stood before you 4 years ago and said that UCMS was going to be a world class school. We’ve made progress, but we aren’t there yet! Soon, we’ll be standing in the Hall of Fame!</a:t>
            </a:r>
            <a:r>
              <a:rPr lang="en-US" dirty="0"/>
              <a:t/>
            </a:r>
            <a:br>
              <a:rPr lang="en-US" dirty="0"/>
            </a:br>
            <a:endParaRPr lang="en-US"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20676" b="24271"/>
          <a:stretch/>
        </p:blipFill>
        <p:spPr>
          <a:xfrm>
            <a:off x="3836844" y="2729345"/>
            <a:ext cx="4878532" cy="3713019"/>
          </a:xfrm>
          <a:prstGeom prst="rect">
            <a:avLst/>
          </a:prstGeom>
          <a:effectLst>
            <a:outerShdw blurRad="50800" dist="50800" dir="5400000" algn="ctr" rotWithShape="0">
              <a:srgbClr val="000000">
                <a:alpha val="0"/>
              </a:srgbClr>
            </a:outerShdw>
            <a:reflection stA="0" endPos="61000" dist="165100" dir="5400000" sy="-100000" algn="bl" rotWithShape="0"/>
          </a:effectLst>
        </p:spPr>
      </p:pic>
      <p:pic>
        <p:nvPicPr>
          <p:cNvPr id="4" name="the-script-hall-of-fame-original-version">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533400" y="5832764"/>
            <a:ext cx="609600" cy="609600"/>
          </a:xfrm>
        </p:spPr>
      </p:pic>
    </p:spTree>
    <p:extLst>
      <p:ext uri="{BB962C8B-B14F-4D97-AF65-F5344CB8AC3E}">
        <p14:creationId xmlns:p14="http://schemas.microsoft.com/office/powerpoint/2010/main" val="2460061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16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Evaluations</a:t>
            </a:r>
            <a:endParaRPr lang="en-US" sz="1800" dirty="0"/>
          </a:p>
        </p:txBody>
      </p:sp>
      <p:sp>
        <p:nvSpPr>
          <p:cNvPr id="4" name="Content Placeholder 3"/>
          <p:cNvSpPr>
            <a:spLocks noGrp="1"/>
          </p:cNvSpPr>
          <p:nvPr>
            <p:ph sz="half" idx="1"/>
          </p:nvPr>
        </p:nvSpPr>
        <p:spPr>
          <a:xfrm>
            <a:off x="838200" y="1690688"/>
            <a:ext cx="10515600" cy="4351338"/>
          </a:xfrm>
        </p:spPr>
        <p:txBody>
          <a:bodyPr>
            <a:normAutofit/>
          </a:bodyPr>
          <a:lstStyle/>
          <a:p>
            <a:r>
              <a:rPr lang="en-US" dirty="0" smtClean="0"/>
              <a:t>Ron is everyone’s primary evaluator (long, shorts, &amp; walkthroughs)</a:t>
            </a:r>
          </a:p>
          <a:p>
            <a:r>
              <a:rPr lang="en-US" dirty="0" smtClean="0"/>
              <a:t>Monica will be a secondary evaluator (shorts &amp; walkthroughs)</a:t>
            </a:r>
          </a:p>
          <a:p>
            <a:r>
              <a:rPr lang="en-US" dirty="0" smtClean="0">
                <a:solidFill>
                  <a:srgbClr val="FF0000"/>
                </a:solidFill>
              </a:rPr>
              <a:t>Long observations will be unannounced this year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1366" y="4008438"/>
            <a:ext cx="7205662" cy="2033588"/>
          </a:xfrm>
          <a:prstGeom prst="rect">
            <a:avLst/>
          </a:prstGeom>
        </p:spPr>
      </p:pic>
    </p:spTree>
    <p:extLst>
      <p:ext uri="{BB962C8B-B14F-4D97-AF65-F5344CB8AC3E}">
        <p14:creationId xmlns:p14="http://schemas.microsoft.com/office/powerpoint/2010/main" val="30607503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2200" dirty="0" smtClean="0"/>
              <a:t/>
            </a:r>
            <a:br>
              <a:rPr lang="en-US" sz="2200" dirty="0" smtClean="0"/>
            </a:br>
            <a:r>
              <a:rPr lang="en-US" sz="2200" dirty="0"/>
              <a:t/>
            </a:r>
            <a:br>
              <a:rPr lang="en-US" sz="2200" dirty="0"/>
            </a:br>
            <a:r>
              <a:rPr lang="en-US" sz="4900" b="1" u="sng" dirty="0" smtClean="0"/>
              <a:t>Duty:</a:t>
            </a:r>
            <a:r>
              <a:rPr lang="en-US" sz="2200" dirty="0"/>
              <a:t/>
            </a:r>
            <a:br>
              <a:rPr lang="en-US" sz="2200" dirty="0"/>
            </a:br>
            <a:r>
              <a:rPr lang="en-US" sz="2200" dirty="0" smtClean="0"/>
              <a:t>Duty begins at 7:50 AM for morning assignments (see chart below).  Afternoon assignments end at final student dismissal. </a:t>
            </a:r>
            <a:r>
              <a:rPr lang="en-US" sz="2200" b="1" dirty="0" smtClean="0"/>
              <a:t>7:55 morning/3:05 afternoon</a:t>
            </a:r>
            <a:r>
              <a:rPr lang="en-US" sz="2200" dirty="0"/>
              <a:t/>
            </a:r>
            <a:br>
              <a:rPr lang="en-US" sz="2200" dirty="0"/>
            </a:br>
            <a:r>
              <a:rPr lang="en-US" sz="2200" dirty="0" smtClean="0"/>
              <a:t/>
            </a:r>
            <a:br>
              <a:rPr lang="en-US" sz="2200" dirty="0" smtClean="0"/>
            </a:br>
            <a:endParaRPr lang="en-US" sz="2200" dirty="0"/>
          </a:p>
        </p:txBody>
      </p:sp>
      <p:sp>
        <p:nvSpPr>
          <p:cNvPr id="5" name="Content Placeholder 4"/>
          <p:cNvSpPr>
            <a:spLocks noGrp="1"/>
          </p:cNvSpPr>
          <p:nvPr>
            <p:ph sz="half" idx="1"/>
          </p:nvPr>
        </p:nvSpPr>
        <p:spPr>
          <a:xfrm>
            <a:off x="8347166" y="1978025"/>
            <a:ext cx="2793274" cy="4351338"/>
          </a:xfrm>
        </p:spPr>
        <p:txBody>
          <a:bodyPr>
            <a:normAutofit fontScale="92500" lnSpcReduction="20000"/>
          </a:bodyPr>
          <a:lstStyle/>
          <a:p>
            <a:pPr marL="0" indent="0">
              <a:buNone/>
            </a:pPr>
            <a:r>
              <a:rPr lang="en-US" sz="2600" b="1" u="sng" dirty="0" smtClean="0"/>
              <a:t>Atrium-Café:</a:t>
            </a:r>
          </a:p>
          <a:p>
            <a:pPr marL="0" indent="0">
              <a:buNone/>
            </a:pPr>
            <a:r>
              <a:rPr lang="en-US" sz="2600" dirty="0" smtClean="0"/>
              <a:t>Crumley</a:t>
            </a:r>
          </a:p>
          <a:p>
            <a:pPr marL="0" indent="0">
              <a:buNone/>
            </a:pPr>
            <a:r>
              <a:rPr lang="en-US" sz="2600" dirty="0" smtClean="0"/>
              <a:t>Estep</a:t>
            </a:r>
          </a:p>
          <a:p>
            <a:pPr marL="0" indent="0">
              <a:buNone/>
            </a:pPr>
            <a:r>
              <a:rPr lang="en-US" sz="2600" dirty="0" smtClean="0"/>
              <a:t>Persinger</a:t>
            </a:r>
          </a:p>
          <a:p>
            <a:pPr marL="0" indent="0">
              <a:buNone/>
            </a:pPr>
            <a:r>
              <a:rPr lang="en-US" sz="2600" dirty="0" smtClean="0"/>
              <a:t>Gulley</a:t>
            </a:r>
          </a:p>
          <a:p>
            <a:pPr marL="0" indent="0">
              <a:buNone/>
            </a:pPr>
            <a:r>
              <a:rPr lang="en-US" sz="2600" dirty="0" smtClean="0"/>
              <a:t>Olive</a:t>
            </a:r>
          </a:p>
          <a:p>
            <a:pPr marL="0" indent="0">
              <a:buNone/>
            </a:pPr>
            <a:r>
              <a:rPr lang="en-US" sz="2600" dirty="0" smtClean="0"/>
              <a:t>Goodwin</a:t>
            </a:r>
          </a:p>
          <a:p>
            <a:pPr marL="0" indent="0">
              <a:buNone/>
            </a:pPr>
            <a:r>
              <a:rPr lang="en-US" sz="2600" dirty="0" smtClean="0"/>
              <a:t>Lathery</a:t>
            </a:r>
            <a:endParaRPr lang="en-US" sz="2600" dirty="0"/>
          </a:p>
          <a:p>
            <a:pPr marL="0" indent="0">
              <a:buNone/>
            </a:pPr>
            <a:r>
              <a:rPr lang="en-US" sz="2600" dirty="0" smtClean="0"/>
              <a:t>Taylor</a:t>
            </a:r>
          </a:p>
          <a:p>
            <a:pPr marL="0" indent="0">
              <a:buNone/>
            </a:pPr>
            <a:r>
              <a:rPr lang="en-US" sz="2600" dirty="0" smtClean="0"/>
              <a:t>Snyder</a:t>
            </a:r>
          </a:p>
          <a:p>
            <a:pPr marL="0" indent="0">
              <a:buNone/>
            </a:pPr>
            <a:r>
              <a:rPr lang="en-US" sz="2600" dirty="0" smtClean="0"/>
              <a:t>Olive</a:t>
            </a:r>
            <a:endParaRPr lang="en-US" sz="2600" dirty="0"/>
          </a:p>
          <a:p>
            <a:pPr marL="0" indent="0">
              <a:buNone/>
            </a:pPr>
            <a:endParaRPr lang="en-US" sz="2400" dirty="0"/>
          </a:p>
          <a:p>
            <a:pPr marL="0" indent="0">
              <a:buNone/>
            </a:pPr>
            <a:endParaRPr lang="en-US" dirty="0"/>
          </a:p>
        </p:txBody>
      </p:sp>
      <p:sp>
        <p:nvSpPr>
          <p:cNvPr id="7" name="Content Placeholder 4"/>
          <p:cNvSpPr>
            <a:spLocks noGrp="1"/>
          </p:cNvSpPr>
          <p:nvPr>
            <p:ph sz="half" idx="1"/>
          </p:nvPr>
        </p:nvSpPr>
        <p:spPr>
          <a:xfrm>
            <a:off x="4358640" y="1978025"/>
            <a:ext cx="2793274" cy="4351338"/>
          </a:xfrm>
        </p:spPr>
        <p:txBody>
          <a:bodyPr>
            <a:normAutofit fontScale="92500" lnSpcReduction="20000"/>
          </a:bodyPr>
          <a:lstStyle/>
          <a:p>
            <a:pPr marL="0" indent="0">
              <a:buNone/>
            </a:pPr>
            <a:r>
              <a:rPr lang="en-US" sz="2600" b="1" u="sng" dirty="0" smtClean="0"/>
              <a:t>B Wing: </a:t>
            </a:r>
          </a:p>
          <a:p>
            <a:pPr marL="0" indent="0">
              <a:buNone/>
            </a:pPr>
            <a:r>
              <a:rPr lang="en-US" sz="2600" dirty="0" smtClean="0"/>
              <a:t>Fields</a:t>
            </a:r>
          </a:p>
          <a:p>
            <a:pPr marL="0" indent="0">
              <a:buNone/>
            </a:pPr>
            <a:r>
              <a:rPr lang="en-US" sz="2600" dirty="0" smtClean="0"/>
              <a:t>Dannaker</a:t>
            </a:r>
          </a:p>
          <a:p>
            <a:pPr marL="0" indent="0">
              <a:buNone/>
            </a:pPr>
            <a:r>
              <a:rPr lang="en-US" sz="2600" dirty="0" smtClean="0"/>
              <a:t>Hertel</a:t>
            </a:r>
          </a:p>
          <a:p>
            <a:pPr marL="0" indent="0">
              <a:buNone/>
            </a:pPr>
            <a:r>
              <a:rPr lang="en-US" sz="2600" dirty="0" smtClean="0"/>
              <a:t>Severance</a:t>
            </a:r>
          </a:p>
          <a:p>
            <a:pPr marL="0" indent="0">
              <a:buNone/>
            </a:pPr>
            <a:r>
              <a:rPr lang="en-US" sz="2600" dirty="0" smtClean="0"/>
              <a:t>Hofmann</a:t>
            </a:r>
          </a:p>
          <a:p>
            <a:pPr marL="0" indent="0">
              <a:buNone/>
            </a:pPr>
            <a:r>
              <a:rPr lang="en-US" sz="2600" dirty="0" smtClean="0"/>
              <a:t>Hawkins</a:t>
            </a:r>
          </a:p>
          <a:p>
            <a:pPr marL="0" indent="0">
              <a:buNone/>
            </a:pPr>
            <a:r>
              <a:rPr lang="en-US" sz="2600" dirty="0" smtClean="0"/>
              <a:t>Hertel</a:t>
            </a:r>
          </a:p>
          <a:p>
            <a:pPr marL="0" indent="0">
              <a:buNone/>
            </a:pPr>
            <a:r>
              <a:rPr lang="en-US" sz="2600" dirty="0" smtClean="0"/>
              <a:t>Graham</a:t>
            </a:r>
          </a:p>
          <a:p>
            <a:pPr marL="0" indent="0">
              <a:buNone/>
            </a:pPr>
            <a:r>
              <a:rPr lang="en-US" sz="2600" dirty="0" smtClean="0"/>
              <a:t>Beiser</a:t>
            </a:r>
          </a:p>
          <a:p>
            <a:pPr marL="0" indent="0">
              <a:buNone/>
            </a:pPr>
            <a:r>
              <a:rPr lang="en-US" sz="2600" dirty="0" smtClean="0"/>
              <a:t>Hawkins</a:t>
            </a:r>
          </a:p>
          <a:p>
            <a:pPr marL="0" indent="0">
              <a:buNone/>
            </a:pPr>
            <a:endParaRPr lang="en-US" dirty="0"/>
          </a:p>
          <a:p>
            <a:pPr marL="0" indent="0">
              <a:buNone/>
            </a:pPr>
            <a:endParaRPr lang="en-US" dirty="0"/>
          </a:p>
        </p:txBody>
      </p:sp>
      <p:sp>
        <p:nvSpPr>
          <p:cNvPr id="8" name="Content Placeholder 4"/>
          <p:cNvSpPr>
            <a:spLocks noGrp="1"/>
          </p:cNvSpPr>
          <p:nvPr>
            <p:ph sz="half" idx="1"/>
          </p:nvPr>
        </p:nvSpPr>
        <p:spPr>
          <a:xfrm>
            <a:off x="838200" y="1978025"/>
            <a:ext cx="2793274" cy="4351338"/>
          </a:xfrm>
        </p:spPr>
        <p:txBody>
          <a:bodyPr>
            <a:normAutofit fontScale="85000" lnSpcReduction="20000"/>
          </a:bodyPr>
          <a:lstStyle/>
          <a:p>
            <a:pPr marL="0" indent="0">
              <a:buNone/>
            </a:pPr>
            <a:r>
              <a:rPr lang="en-US" b="1" u="sng" dirty="0" smtClean="0"/>
              <a:t>Month:</a:t>
            </a:r>
          </a:p>
          <a:p>
            <a:pPr marL="0" indent="0">
              <a:buNone/>
            </a:pPr>
            <a:r>
              <a:rPr lang="en-US" dirty="0"/>
              <a:t>August</a:t>
            </a:r>
          </a:p>
          <a:p>
            <a:pPr marL="0" indent="0">
              <a:buNone/>
            </a:pPr>
            <a:r>
              <a:rPr lang="en-US" dirty="0" smtClean="0"/>
              <a:t>September</a:t>
            </a:r>
          </a:p>
          <a:p>
            <a:pPr marL="0" indent="0">
              <a:buNone/>
            </a:pPr>
            <a:r>
              <a:rPr lang="en-US" dirty="0" smtClean="0"/>
              <a:t>October</a:t>
            </a:r>
          </a:p>
          <a:p>
            <a:pPr marL="0" indent="0">
              <a:buNone/>
            </a:pPr>
            <a:r>
              <a:rPr lang="en-US" dirty="0" smtClean="0"/>
              <a:t>November</a:t>
            </a:r>
          </a:p>
          <a:p>
            <a:pPr marL="0" indent="0">
              <a:buNone/>
            </a:pPr>
            <a:r>
              <a:rPr lang="en-US" dirty="0" smtClean="0"/>
              <a:t>December</a:t>
            </a:r>
          </a:p>
          <a:p>
            <a:pPr marL="0" indent="0">
              <a:buNone/>
            </a:pPr>
            <a:r>
              <a:rPr lang="en-US" dirty="0" smtClean="0"/>
              <a:t>January</a:t>
            </a:r>
          </a:p>
          <a:p>
            <a:pPr marL="0" indent="0">
              <a:buNone/>
            </a:pPr>
            <a:r>
              <a:rPr lang="en-US" dirty="0" smtClean="0"/>
              <a:t>February</a:t>
            </a:r>
          </a:p>
          <a:p>
            <a:pPr marL="0" indent="0">
              <a:buNone/>
            </a:pPr>
            <a:r>
              <a:rPr lang="en-US" dirty="0" smtClean="0"/>
              <a:t>March</a:t>
            </a:r>
          </a:p>
          <a:p>
            <a:pPr marL="0" indent="0">
              <a:buNone/>
            </a:pPr>
            <a:r>
              <a:rPr lang="en-US" dirty="0" smtClean="0"/>
              <a:t>April</a:t>
            </a:r>
          </a:p>
          <a:p>
            <a:pPr marL="0" indent="0">
              <a:buNone/>
            </a:pPr>
            <a:r>
              <a:rPr lang="en-US" dirty="0" smtClean="0"/>
              <a:t>May</a:t>
            </a:r>
            <a:r>
              <a:rPr lang="en-US" dirty="0"/>
              <a:t> </a:t>
            </a:r>
          </a:p>
          <a:p>
            <a:pPr marL="0" indent="0">
              <a:buNone/>
            </a:pPr>
            <a:endParaRPr lang="en-US" dirty="0"/>
          </a:p>
        </p:txBody>
      </p:sp>
    </p:spTree>
    <p:extLst>
      <p:ext uri="{BB962C8B-B14F-4D97-AF65-F5344CB8AC3E}">
        <p14:creationId xmlns:p14="http://schemas.microsoft.com/office/powerpoint/2010/main" val="26111144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Parking</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4672" y="1482870"/>
            <a:ext cx="12004963" cy="4896496"/>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4891" y="2941924"/>
            <a:ext cx="3465400" cy="2314577"/>
          </a:xfrm>
          <a:prstGeom prst="rect">
            <a:avLst/>
          </a:prstGeom>
        </p:spPr>
      </p:pic>
    </p:spTree>
    <p:extLst>
      <p:ext uri="{BB962C8B-B14F-4D97-AF65-F5344CB8AC3E}">
        <p14:creationId xmlns:p14="http://schemas.microsoft.com/office/powerpoint/2010/main" val="9369590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Faculty Handbook Changes</a:t>
            </a:r>
            <a:endParaRPr lang="en-US" dirty="0"/>
          </a:p>
        </p:txBody>
      </p:sp>
      <p:sp>
        <p:nvSpPr>
          <p:cNvPr id="3" name="Content Placeholder 2"/>
          <p:cNvSpPr>
            <a:spLocks noGrp="1"/>
          </p:cNvSpPr>
          <p:nvPr>
            <p:ph idx="1"/>
          </p:nvPr>
        </p:nvSpPr>
        <p:spPr/>
        <p:txBody>
          <a:bodyPr>
            <a:normAutofit/>
          </a:bodyPr>
          <a:lstStyle/>
          <a:p>
            <a:r>
              <a:rPr lang="en-US" dirty="0" smtClean="0"/>
              <a:t>No real changes:</a:t>
            </a:r>
          </a:p>
          <a:p>
            <a:pPr lvl="1"/>
            <a:r>
              <a:rPr lang="en-US" dirty="0" smtClean="0"/>
              <a:t>Dates</a:t>
            </a:r>
          </a:p>
          <a:p>
            <a:pPr lvl="1"/>
            <a:r>
              <a:rPr lang="en-US" dirty="0" smtClean="0"/>
              <a:t>Duty</a:t>
            </a:r>
          </a:p>
        </p:txBody>
      </p:sp>
    </p:spTree>
    <p:extLst>
      <p:ext uri="{BB962C8B-B14F-4D97-AF65-F5344CB8AC3E}">
        <p14:creationId xmlns:p14="http://schemas.microsoft.com/office/powerpoint/2010/main" val="13288316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6931"/>
            <a:ext cx="10515600" cy="1006475"/>
          </a:xfrm>
        </p:spPr>
        <p:txBody>
          <a:bodyPr/>
          <a:lstStyle/>
          <a:p>
            <a:r>
              <a:rPr lang="en-US" dirty="0" smtClean="0"/>
              <a:t>Dress Code</a:t>
            </a:r>
            <a:endParaRPr lang="en-US" dirty="0"/>
          </a:p>
        </p:txBody>
      </p:sp>
      <p:sp>
        <p:nvSpPr>
          <p:cNvPr id="3" name="Content Placeholder 2"/>
          <p:cNvSpPr>
            <a:spLocks noGrp="1"/>
          </p:cNvSpPr>
          <p:nvPr>
            <p:ph idx="1"/>
          </p:nvPr>
        </p:nvSpPr>
        <p:spPr>
          <a:xfrm>
            <a:off x="404949" y="850006"/>
            <a:ext cx="11364685" cy="6007993"/>
          </a:xfrm>
        </p:spPr>
        <p:txBody>
          <a:bodyPr>
            <a:normAutofit fontScale="55000" lnSpcReduction="20000"/>
          </a:bodyPr>
          <a:lstStyle/>
          <a:p>
            <a:r>
              <a:rPr lang="en-US" dirty="0"/>
              <a:t>The School Board believes that professional staff members set an example in dress and grooming for their students to follow. A professional staff member who understands this precept and adheres to it enlarges the importance of his/her task, presents an image of dignity, and encourages respect for authority. These factors act in a positive manner towards the maintenance of discipline</a:t>
            </a:r>
            <a:r>
              <a:rPr lang="en-US" dirty="0" smtClean="0"/>
              <a:t>.</a:t>
            </a:r>
            <a:endParaRPr lang="en-US" dirty="0"/>
          </a:p>
          <a:p>
            <a:r>
              <a:rPr lang="en-US" dirty="0"/>
              <a:t>The Board retains the authority to specify the following dress and grooming guidelines for staff that will prevent such matters from having an adverse impact on the educational process. All professional staff members shall, when assigned to corporation duty</a:t>
            </a:r>
            <a:r>
              <a:rPr lang="en-US" dirty="0" smtClean="0"/>
              <a:t>:</a:t>
            </a:r>
            <a:endParaRPr lang="en-US" dirty="0"/>
          </a:p>
          <a:p>
            <a:pPr lvl="0"/>
            <a:r>
              <a:rPr lang="en-US" dirty="0"/>
              <a:t>Demonstrate proper hygiene by being physically clean, neat, and </a:t>
            </a:r>
            <a:r>
              <a:rPr lang="en-US" dirty="0" smtClean="0"/>
              <a:t>well-groomed</a:t>
            </a:r>
            <a:endParaRPr lang="en-US" dirty="0"/>
          </a:p>
          <a:p>
            <a:pPr lvl="0"/>
            <a:r>
              <a:rPr lang="en-US" dirty="0"/>
              <a:t>Dress in a manner consistent with their professional </a:t>
            </a:r>
            <a:r>
              <a:rPr lang="en-US" dirty="0" smtClean="0"/>
              <a:t>responsibilities</a:t>
            </a:r>
            <a:endParaRPr lang="en-US" dirty="0"/>
          </a:p>
          <a:p>
            <a:pPr lvl="0"/>
            <a:r>
              <a:rPr lang="en-US" dirty="0"/>
              <a:t>Dress in a manner that communicates to students a pride in personal </a:t>
            </a:r>
            <a:r>
              <a:rPr lang="en-US" dirty="0" smtClean="0"/>
              <a:t>appearance</a:t>
            </a:r>
            <a:endParaRPr lang="en-US" dirty="0"/>
          </a:p>
          <a:p>
            <a:pPr lvl="0"/>
            <a:r>
              <a:rPr lang="en-US" dirty="0"/>
              <a:t>Dress in a manner that does not cause damage to corporation </a:t>
            </a:r>
            <a:r>
              <a:rPr lang="en-US" dirty="0" smtClean="0"/>
              <a:t>property</a:t>
            </a:r>
            <a:endParaRPr lang="en-US" dirty="0"/>
          </a:p>
          <a:p>
            <a:pPr lvl="0"/>
            <a:r>
              <a:rPr lang="en-US" dirty="0"/>
              <a:t>Be groomed in such a manner that does not disrupt the educational process nor cause a health or safety </a:t>
            </a:r>
            <a:r>
              <a:rPr lang="en-US" dirty="0" smtClean="0"/>
              <a:t>hazard</a:t>
            </a:r>
            <a:endParaRPr lang="en-US" dirty="0"/>
          </a:p>
          <a:p>
            <a:r>
              <a:rPr lang="en-US" dirty="0"/>
              <a:t>These apply to all employees: administrators, certified teaching staff, and support staff. Bear in mind that some exceptions to these standards are appropriate if in keeping with an employee’s job/function within the corporation. Exceptions will be determined by central office administration. If you have any questions, please discuss with your building administrator.</a:t>
            </a:r>
          </a:p>
          <a:p>
            <a:pPr lvl="0"/>
            <a:r>
              <a:rPr lang="en-US" dirty="0"/>
              <a:t>No flip flops (rubber)</a:t>
            </a:r>
          </a:p>
          <a:p>
            <a:pPr lvl="0"/>
            <a:r>
              <a:rPr lang="en-US" dirty="0"/>
              <a:t>Skirts and/or “</a:t>
            </a:r>
            <a:r>
              <a:rPr lang="en-US" dirty="0" err="1"/>
              <a:t>skorts</a:t>
            </a:r>
            <a:r>
              <a:rPr lang="en-US" dirty="0"/>
              <a:t>” are to be at the top of the knee in length or longer</a:t>
            </a:r>
          </a:p>
          <a:p>
            <a:pPr lvl="0"/>
            <a:r>
              <a:rPr lang="en-US" dirty="0" smtClean="0"/>
              <a:t>No </a:t>
            </a:r>
            <a:r>
              <a:rPr lang="en-US" dirty="0"/>
              <a:t>cleavage</a:t>
            </a:r>
          </a:p>
          <a:p>
            <a:pPr lvl="0"/>
            <a:r>
              <a:rPr lang="en-US" b="1" dirty="0"/>
              <a:t>No shorts</a:t>
            </a:r>
            <a:endParaRPr lang="en-US" dirty="0"/>
          </a:p>
          <a:p>
            <a:pPr lvl="0"/>
            <a:r>
              <a:rPr lang="en-US" dirty="0"/>
              <a:t>Skin tight materials may be worn on the legs only if covered by a garment that is at least finger-tip length when arms and fingers are extended straight down. Skin tight coverings include, but may not be limited to, leggings, yoga pants, </a:t>
            </a:r>
            <a:r>
              <a:rPr lang="en-US" dirty="0" err="1"/>
              <a:t>lycra</a:t>
            </a:r>
            <a:r>
              <a:rPr lang="en-US" dirty="0"/>
              <a:t> pants, panty hose, etc.).</a:t>
            </a:r>
          </a:p>
          <a:p>
            <a:pPr lvl="0"/>
            <a:r>
              <a:rPr lang="en-US" dirty="0"/>
              <a:t>Capri pants are allowed (they must be mid-knee in length or longer)</a:t>
            </a:r>
          </a:p>
          <a:p>
            <a:pPr lvl="0"/>
            <a:r>
              <a:rPr lang="en-US" dirty="0"/>
              <a:t>Blue jeans are allowed on pay day Fridays only or on special occasion days as determined by the building principal</a:t>
            </a:r>
          </a:p>
          <a:p>
            <a:pPr lvl="0"/>
            <a:r>
              <a:rPr lang="en-US" dirty="0"/>
              <a:t>T-shirts on pay day Fridays only or on special occasion days as determined by the building principal. </a:t>
            </a:r>
            <a:r>
              <a:rPr lang="en-US" i="1" u="sng" dirty="0"/>
              <a:t>If they have printing on them it must be school related, i.e. name of the school, name of school team(s), etc.</a:t>
            </a:r>
            <a:endParaRPr lang="en-US" dirty="0"/>
          </a:p>
          <a:p>
            <a:pPr lvl="0"/>
            <a:r>
              <a:rPr lang="en-US" dirty="0"/>
              <a:t>Sweatshirts are suitable so long as they are neat and clean (i.e. no “ratty” </a:t>
            </a:r>
            <a:r>
              <a:rPr lang="en-US" dirty="0" err="1"/>
              <a:t>Carharts</a:t>
            </a:r>
            <a:r>
              <a:rPr lang="en-US" dirty="0"/>
              <a:t>, etc.)</a:t>
            </a:r>
          </a:p>
          <a:p>
            <a:endParaRPr lang="en-US" dirty="0"/>
          </a:p>
        </p:txBody>
      </p:sp>
    </p:spTree>
    <p:extLst>
      <p:ext uri="{BB962C8B-B14F-4D97-AF65-F5344CB8AC3E}">
        <p14:creationId xmlns:p14="http://schemas.microsoft.com/office/powerpoint/2010/main" val="2017834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Subs	</a:t>
            </a:r>
            <a:endParaRPr lang="en-US" dirty="0"/>
          </a:p>
        </p:txBody>
      </p:sp>
      <p:sp>
        <p:nvSpPr>
          <p:cNvPr id="3" name="Content Placeholder 2"/>
          <p:cNvSpPr>
            <a:spLocks noGrp="1"/>
          </p:cNvSpPr>
          <p:nvPr>
            <p:ph idx="1"/>
          </p:nvPr>
        </p:nvSpPr>
        <p:spPr/>
        <p:txBody>
          <a:bodyPr>
            <a:normAutofit lnSpcReduction="10000"/>
          </a:bodyPr>
          <a:lstStyle/>
          <a:p>
            <a:r>
              <a:rPr lang="en-US" dirty="0"/>
              <a:t>Individual staff members </a:t>
            </a:r>
            <a:r>
              <a:rPr lang="en-US" b="1" u="sng" dirty="0"/>
              <a:t>ARE NOT</a:t>
            </a:r>
            <a:r>
              <a:rPr lang="en-US" dirty="0"/>
              <a:t> to make arrangements for their substitute</a:t>
            </a:r>
            <a:r>
              <a:rPr lang="en-US" dirty="0" smtClean="0"/>
              <a:t>!</a:t>
            </a:r>
          </a:p>
          <a:p>
            <a:r>
              <a:rPr lang="en-US" dirty="0" smtClean="0"/>
              <a:t>Staff </a:t>
            </a:r>
            <a:r>
              <a:rPr lang="en-US" dirty="0"/>
              <a:t>members must give a reason for requiring a substitute. Per the Master Contract those reasons include: personal illness, family illness, personal business, jury duty, and a death in the family. Those are the only reasons to be given to the sub coordinator</a:t>
            </a:r>
            <a:r>
              <a:rPr lang="en-US" dirty="0" smtClean="0"/>
              <a:t>.</a:t>
            </a:r>
          </a:p>
          <a:p>
            <a:r>
              <a:rPr lang="en-US" dirty="0" smtClean="0"/>
              <a:t>Janet: 765-580-9123 (6:00 AM-6:30 AM) (6:00-7:00 PM)</a:t>
            </a:r>
          </a:p>
          <a:p>
            <a:r>
              <a:rPr lang="en-US" dirty="0"/>
              <a:t>Leave Request Forms MUST be completed and returned to the sub coordinator within TWO days of returning to school. </a:t>
            </a:r>
            <a:endParaRPr lang="en-US" dirty="0" smtClean="0"/>
          </a:p>
          <a:p>
            <a:r>
              <a:rPr lang="en-US" dirty="0" smtClean="0"/>
              <a:t>Use the black tray by the door for all sub plans &amp; class rosters</a:t>
            </a:r>
          </a:p>
        </p:txBody>
      </p:sp>
    </p:spTree>
    <p:extLst>
      <p:ext uri="{BB962C8B-B14F-4D97-AF65-F5344CB8AC3E}">
        <p14:creationId xmlns:p14="http://schemas.microsoft.com/office/powerpoint/2010/main" val="15763601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Success/Labs</a:t>
            </a:r>
            <a:endParaRPr lang="en-US" dirty="0"/>
          </a:p>
        </p:txBody>
      </p:sp>
      <p:sp>
        <p:nvSpPr>
          <p:cNvPr id="3" name="Content Placeholder 2"/>
          <p:cNvSpPr>
            <a:spLocks noGrp="1"/>
          </p:cNvSpPr>
          <p:nvPr>
            <p:ph idx="1"/>
          </p:nvPr>
        </p:nvSpPr>
        <p:spPr/>
        <p:txBody>
          <a:bodyPr>
            <a:normAutofit/>
          </a:bodyPr>
          <a:lstStyle/>
          <a:p>
            <a:pPr lvl="0"/>
            <a:r>
              <a:rPr lang="en-US" dirty="0" smtClean="0"/>
              <a:t>Success/Homeroom/Study Hall – all the same</a:t>
            </a:r>
          </a:p>
          <a:p>
            <a:pPr lvl="0"/>
            <a:r>
              <a:rPr lang="en-US" dirty="0" smtClean="0"/>
              <a:t>All </a:t>
            </a:r>
            <a:r>
              <a:rPr lang="en-US" dirty="0"/>
              <a:t>3 grade levels will do it the same </a:t>
            </a:r>
            <a:r>
              <a:rPr lang="en-US" dirty="0" smtClean="0"/>
              <a:t>way</a:t>
            </a:r>
          </a:p>
          <a:p>
            <a:pPr lvl="0"/>
            <a:r>
              <a:rPr lang="en-US" dirty="0" smtClean="0"/>
              <a:t>Extension of grade level curriculum – designed to help all students succeed with grade level content</a:t>
            </a:r>
          </a:p>
          <a:p>
            <a:pPr lvl="0"/>
            <a:r>
              <a:rPr lang="en-US" dirty="0" smtClean="0"/>
              <a:t>At the end of e</a:t>
            </a:r>
            <a:r>
              <a:rPr lang="en-US" dirty="0" smtClean="0"/>
              <a:t>ach 9 weeks, sheets will be pulled and students will get a new sheet with new skills to focus on</a:t>
            </a:r>
          </a:p>
          <a:p>
            <a:pPr lvl="0"/>
            <a:r>
              <a:rPr lang="en-US" dirty="0" smtClean="0"/>
              <a:t>Labs will focus on gaps and holes in student learning</a:t>
            </a:r>
            <a:endParaRPr lang="en-US" dirty="0" smtClean="0"/>
          </a:p>
          <a:p>
            <a:pPr marL="0" lvl="0" indent="0">
              <a:buNone/>
            </a:pPr>
            <a:endParaRPr lang="en-US" dirty="0"/>
          </a:p>
          <a:p>
            <a:pPr lvl="0"/>
            <a:endParaRPr lang="en-US" dirty="0"/>
          </a:p>
        </p:txBody>
      </p:sp>
    </p:spTree>
    <p:extLst>
      <p:ext uri="{BB962C8B-B14F-4D97-AF65-F5344CB8AC3E}">
        <p14:creationId xmlns:p14="http://schemas.microsoft.com/office/powerpoint/2010/main" val="2938640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 on Fridays</a:t>
            </a:r>
            <a:endParaRPr lang="en-US" dirty="0"/>
          </a:p>
        </p:txBody>
      </p:sp>
      <p:sp>
        <p:nvSpPr>
          <p:cNvPr id="3" name="Content Placeholder 2"/>
          <p:cNvSpPr>
            <a:spLocks noGrp="1"/>
          </p:cNvSpPr>
          <p:nvPr>
            <p:ph idx="1"/>
          </p:nvPr>
        </p:nvSpPr>
        <p:spPr/>
        <p:txBody>
          <a:bodyPr/>
          <a:lstStyle/>
          <a:p>
            <a:r>
              <a:rPr lang="en-US" dirty="0" smtClean="0"/>
              <a:t>Character Education</a:t>
            </a:r>
          </a:p>
          <a:p>
            <a:r>
              <a:rPr lang="en-US" dirty="0" smtClean="0"/>
              <a:t>Clubs</a:t>
            </a:r>
          </a:p>
          <a:p>
            <a:r>
              <a:rPr lang="en-US" dirty="0" smtClean="0"/>
              <a:t>Why Try </a:t>
            </a:r>
          </a:p>
          <a:p>
            <a:r>
              <a:rPr lang="en-US" dirty="0" smtClean="0"/>
              <a:t>Competition Day</a:t>
            </a:r>
          </a:p>
          <a:p>
            <a:r>
              <a:rPr lang="en-US" dirty="0" smtClean="0"/>
              <a:t>More Than Words</a:t>
            </a:r>
            <a:endParaRPr lang="en-US" dirty="0"/>
          </a:p>
        </p:txBody>
      </p:sp>
    </p:spTree>
    <p:extLst>
      <p:ext uri="{BB962C8B-B14F-4D97-AF65-F5344CB8AC3E}">
        <p14:creationId xmlns:p14="http://schemas.microsoft.com/office/powerpoint/2010/main" val="2429101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MTSS/PBIS/BIPs/Catch Up Café/Etc</a:t>
            </a:r>
            <a:r>
              <a:rPr lang="en-US" dirty="0" smtClean="0"/>
              <a:t>.</a:t>
            </a:r>
            <a:endParaRPr lang="en-US" dirty="0"/>
          </a:p>
        </p:txBody>
      </p:sp>
      <p:sp>
        <p:nvSpPr>
          <p:cNvPr id="3" name="Content Placeholder 2"/>
          <p:cNvSpPr>
            <a:spLocks noGrp="1"/>
          </p:cNvSpPr>
          <p:nvPr>
            <p:ph idx="1"/>
          </p:nvPr>
        </p:nvSpPr>
        <p:spPr/>
        <p:txBody>
          <a:bodyPr>
            <a:normAutofit lnSpcReduction="10000"/>
          </a:bodyPr>
          <a:lstStyle/>
          <a:p>
            <a:r>
              <a:rPr lang="en-US" dirty="0" smtClean="0"/>
              <a:t>No Catch Up Café</a:t>
            </a:r>
          </a:p>
          <a:p>
            <a:r>
              <a:rPr lang="en-US" dirty="0" smtClean="0"/>
              <a:t>BIPS – managed at each grade level (only IEP BIPs to start)</a:t>
            </a:r>
          </a:p>
          <a:p>
            <a:r>
              <a:rPr lang="en-US" dirty="0" smtClean="0"/>
              <a:t>MTSS Forms (hospital – sooner rather than later)</a:t>
            </a:r>
          </a:p>
          <a:p>
            <a:pPr lvl="1"/>
            <a:r>
              <a:rPr lang="en-US" dirty="0" smtClean="0"/>
              <a:t>Academic</a:t>
            </a:r>
          </a:p>
          <a:p>
            <a:pPr lvl="1"/>
            <a:r>
              <a:rPr lang="en-US" dirty="0" smtClean="0"/>
              <a:t>Medical</a:t>
            </a:r>
          </a:p>
          <a:p>
            <a:pPr lvl="1"/>
            <a:r>
              <a:rPr lang="en-US" dirty="0" smtClean="0"/>
              <a:t>Behavioral</a:t>
            </a:r>
          </a:p>
          <a:p>
            <a:pPr lvl="1"/>
            <a:r>
              <a:rPr lang="en-US" dirty="0" smtClean="0"/>
              <a:t>Social/Emotional – mental health</a:t>
            </a:r>
          </a:p>
          <a:p>
            <a:pPr lvl="1"/>
            <a:r>
              <a:rPr lang="en-US" dirty="0" smtClean="0"/>
              <a:t>Etc.</a:t>
            </a:r>
          </a:p>
          <a:p>
            <a:pPr lvl="1"/>
            <a:r>
              <a:rPr lang="en-US" dirty="0" smtClean="0"/>
              <a:t>Fill out as completely as possible and turn into tray outside Ron/Monica’s </a:t>
            </a:r>
            <a:r>
              <a:rPr lang="en-US" dirty="0" smtClean="0"/>
              <a:t>office</a:t>
            </a:r>
          </a:p>
          <a:p>
            <a:pPr lvl="1"/>
            <a:r>
              <a:rPr lang="en-US" dirty="0" smtClean="0"/>
              <a:t>Forms are on UCMS Forms and Canvas</a:t>
            </a:r>
            <a:endParaRPr lang="en-US" dirty="0" smtClean="0"/>
          </a:p>
          <a:p>
            <a:endParaRPr lang="en-US" dirty="0"/>
          </a:p>
        </p:txBody>
      </p:sp>
    </p:spTree>
    <p:extLst>
      <p:ext uri="{BB962C8B-B14F-4D97-AF65-F5344CB8AC3E}">
        <p14:creationId xmlns:p14="http://schemas.microsoft.com/office/powerpoint/2010/main" val="3849832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PBIS</a:t>
            </a:r>
            <a:endParaRPr lang="en-US" dirty="0"/>
          </a:p>
        </p:txBody>
      </p:sp>
      <p:sp>
        <p:nvSpPr>
          <p:cNvPr id="3" name="Content Placeholder 2"/>
          <p:cNvSpPr>
            <a:spLocks noGrp="1"/>
          </p:cNvSpPr>
          <p:nvPr>
            <p:ph idx="1"/>
          </p:nvPr>
        </p:nvSpPr>
        <p:spPr/>
        <p:txBody>
          <a:bodyPr>
            <a:normAutofit fontScale="62500" lnSpcReduction="20000"/>
          </a:bodyPr>
          <a:lstStyle/>
          <a:p>
            <a:pPr marL="0" indent="0">
              <a:buNone/>
            </a:pPr>
            <a:r>
              <a:rPr lang="en-US" b="1" dirty="0" smtClean="0"/>
              <a:t>Same basic expectations for all grade levels – Patriot </a:t>
            </a:r>
            <a:r>
              <a:rPr lang="en-US" b="1" dirty="0" err="1" smtClean="0"/>
              <a:t>Ppoints</a:t>
            </a:r>
            <a:r>
              <a:rPr lang="en-US" b="1" dirty="0" smtClean="0"/>
              <a:t>/TORN/Dojo/etc..</a:t>
            </a:r>
          </a:p>
          <a:p>
            <a:pPr marL="0" indent="0">
              <a:buNone/>
            </a:pPr>
            <a:endParaRPr lang="en-US" b="1" dirty="0"/>
          </a:p>
          <a:p>
            <a:pPr marL="0" indent="0">
              <a:buNone/>
            </a:pPr>
            <a:r>
              <a:rPr lang="en-US" b="1" dirty="0" smtClean="0"/>
              <a:t>P</a:t>
            </a:r>
            <a:r>
              <a:rPr lang="en-US" dirty="0" smtClean="0"/>
              <a:t>ersonally </a:t>
            </a:r>
            <a:r>
              <a:rPr lang="en-US" dirty="0"/>
              <a:t>responsible </a:t>
            </a:r>
          </a:p>
          <a:p>
            <a:pPr marL="0" indent="0">
              <a:buNone/>
            </a:pPr>
            <a:r>
              <a:rPr lang="en-US" b="1" dirty="0"/>
              <a:t>R</a:t>
            </a:r>
            <a:r>
              <a:rPr lang="en-US" dirty="0"/>
              <a:t>espect </a:t>
            </a:r>
          </a:p>
          <a:p>
            <a:pPr marL="0" indent="0">
              <a:buNone/>
            </a:pPr>
            <a:r>
              <a:rPr lang="en-US" b="1" dirty="0"/>
              <a:t>I</a:t>
            </a:r>
            <a:r>
              <a:rPr lang="en-US" dirty="0"/>
              <a:t>nclusive </a:t>
            </a:r>
          </a:p>
          <a:p>
            <a:pPr marL="0" indent="0">
              <a:buNone/>
            </a:pPr>
            <a:r>
              <a:rPr lang="en-US" b="1" dirty="0"/>
              <a:t>D</a:t>
            </a:r>
            <a:r>
              <a:rPr lang="en-US" dirty="0"/>
              <a:t>etermined </a:t>
            </a:r>
          </a:p>
          <a:p>
            <a:pPr marL="0" indent="0">
              <a:buNone/>
            </a:pPr>
            <a:r>
              <a:rPr lang="en-US" b="1" dirty="0"/>
              <a:t>E</a:t>
            </a:r>
            <a:r>
              <a:rPr lang="en-US" dirty="0"/>
              <a:t>fficient </a:t>
            </a:r>
          </a:p>
          <a:p>
            <a:pPr marL="0" indent="0">
              <a:buNone/>
            </a:pPr>
            <a:r>
              <a:rPr lang="en-US" dirty="0"/>
              <a:t> </a:t>
            </a:r>
          </a:p>
          <a:p>
            <a:r>
              <a:rPr lang="en-US" b="1" dirty="0"/>
              <a:t>P</a:t>
            </a:r>
            <a:r>
              <a:rPr lang="en-US" dirty="0"/>
              <a:t>ersonally responsible – accountable for one’s own actions</a:t>
            </a:r>
          </a:p>
          <a:p>
            <a:r>
              <a:rPr lang="en-US" b="1" dirty="0"/>
              <a:t>R</a:t>
            </a:r>
            <a:r>
              <a:rPr lang="en-US" dirty="0"/>
              <a:t>espect – making good choices</a:t>
            </a:r>
          </a:p>
          <a:p>
            <a:r>
              <a:rPr lang="en-US" b="1" dirty="0"/>
              <a:t>I</a:t>
            </a:r>
            <a:r>
              <a:rPr lang="en-US" dirty="0"/>
              <a:t>nclusive – being nice to and including everyone</a:t>
            </a:r>
          </a:p>
          <a:p>
            <a:r>
              <a:rPr lang="en-US" b="1" dirty="0"/>
              <a:t>D</a:t>
            </a:r>
            <a:r>
              <a:rPr lang="en-US" dirty="0"/>
              <a:t>etermined –demonstrating grit in the face of difficult tasks</a:t>
            </a:r>
          </a:p>
          <a:p>
            <a:r>
              <a:rPr lang="en-US" b="1" dirty="0"/>
              <a:t>E</a:t>
            </a:r>
            <a:r>
              <a:rPr lang="en-US" dirty="0"/>
              <a:t>fficient – organized and ready to learn</a:t>
            </a:r>
          </a:p>
          <a:p>
            <a:endParaRPr lang="en-US" dirty="0"/>
          </a:p>
        </p:txBody>
      </p:sp>
    </p:spTree>
    <p:extLst>
      <p:ext uri="{BB962C8B-B14F-4D97-AF65-F5344CB8AC3E}">
        <p14:creationId xmlns:p14="http://schemas.microsoft.com/office/powerpoint/2010/main" val="4085900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your viewing pleasure…</a:t>
            </a:r>
            <a:endParaRPr lang="en-US" dirty="0"/>
          </a:p>
        </p:txBody>
      </p:sp>
      <p:sp>
        <p:nvSpPr>
          <p:cNvPr id="3" name="Content Placeholder 2"/>
          <p:cNvSpPr>
            <a:spLocks noGrp="1"/>
          </p:cNvSpPr>
          <p:nvPr>
            <p:ph idx="1"/>
          </p:nvPr>
        </p:nvSpPr>
        <p:spPr/>
        <p:txBody>
          <a:bodyPr/>
          <a:lstStyle/>
          <a:p>
            <a:r>
              <a:rPr lang="en-US" u="sng" dirty="0">
                <a:hlinkClick r:id="rId2"/>
              </a:rPr>
              <a:t>https://www.youtube.com/watch?v=dSoXEtFPTfI&amp;feature=youtu.be</a:t>
            </a:r>
            <a:endParaRPr lang="en-US" dirty="0"/>
          </a:p>
          <a:p>
            <a:pPr marL="0" indent="0">
              <a:buNone/>
            </a:pPr>
            <a:endParaRPr lang="en-US" dirty="0"/>
          </a:p>
        </p:txBody>
      </p:sp>
    </p:spTree>
    <p:extLst>
      <p:ext uri="{BB962C8B-B14F-4D97-AF65-F5344CB8AC3E}">
        <p14:creationId xmlns:p14="http://schemas.microsoft.com/office/powerpoint/2010/main" val="18302035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Referral Process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Level 1 Items</a:t>
            </a:r>
          </a:p>
          <a:p>
            <a:pPr lvl="1"/>
            <a:r>
              <a:rPr lang="en-US" dirty="0" smtClean="0"/>
              <a:t>Conference with students</a:t>
            </a:r>
          </a:p>
          <a:p>
            <a:pPr lvl="1"/>
            <a:r>
              <a:rPr lang="en-US" dirty="0" smtClean="0"/>
              <a:t>Call Parents</a:t>
            </a:r>
          </a:p>
          <a:p>
            <a:pPr lvl="1"/>
            <a:r>
              <a:rPr lang="en-US" dirty="0" smtClean="0"/>
              <a:t>Lunch Detention/Referral</a:t>
            </a:r>
          </a:p>
          <a:p>
            <a:r>
              <a:rPr lang="en-US" dirty="0" smtClean="0"/>
              <a:t>Call Parents on any referral</a:t>
            </a:r>
          </a:p>
          <a:p>
            <a:r>
              <a:rPr lang="en-US" dirty="0" smtClean="0"/>
              <a:t>Level 2, 3, &amp; 4 would by-pass those steps most likely, but still call</a:t>
            </a:r>
          </a:p>
          <a:p>
            <a:r>
              <a:rPr lang="en-US" dirty="0" smtClean="0"/>
              <a:t>Log entries </a:t>
            </a:r>
          </a:p>
          <a:p>
            <a:pPr lvl="1"/>
            <a:r>
              <a:rPr lang="en-US" dirty="0" smtClean="0"/>
              <a:t>Note teacher/office in subject </a:t>
            </a:r>
            <a:r>
              <a:rPr lang="en-US" dirty="0" smtClean="0"/>
              <a:t>line (example)</a:t>
            </a:r>
            <a:endParaRPr lang="en-US" dirty="0" smtClean="0"/>
          </a:p>
          <a:p>
            <a:r>
              <a:rPr lang="en-US" dirty="0"/>
              <a:t>P</a:t>
            </a:r>
            <a:r>
              <a:rPr lang="en-US" dirty="0" smtClean="0"/>
              <a:t>aper referrals are placed in tray outside Monica and Ron’s office</a:t>
            </a:r>
          </a:p>
          <a:p>
            <a:pPr lvl="1"/>
            <a:r>
              <a:rPr lang="en-US" dirty="0" smtClean="0"/>
              <a:t>White copy</a:t>
            </a:r>
          </a:p>
          <a:p>
            <a:pPr marL="0" indent="0">
              <a:buNone/>
            </a:pPr>
            <a:r>
              <a:rPr lang="en-US" dirty="0" smtClean="0"/>
              <a:t>Support</a:t>
            </a:r>
          </a:p>
          <a:p>
            <a:pPr lvl="1"/>
            <a:r>
              <a:rPr lang="en-US" dirty="0" smtClean="0"/>
              <a:t>Parent Complaints – email you, call them, follow up with me – cant complain anonymously</a:t>
            </a:r>
          </a:p>
          <a:p>
            <a:pPr lvl="1"/>
            <a:r>
              <a:rPr lang="en-US" dirty="0" smtClean="0"/>
              <a:t>Staff Complaints – no anonymous concerns</a:t>
            </a:r>
            <a:endParaRPr lang="en-US" dirty="0"/>
          </a:p>
        </p:txBody>
      </p:sp>
    </p:spTree>
    <p:extLst>
      <p:ext uri="{BB962C8B-B14F-4D97-AF65-F5344CB8AC3E}">
        <p14:creationId xmlns:p14="http://schemas.microsoft.com/office/powerpoint/2010/main" val="3126932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Academic/Social Probation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a:t>Any student earning 3 or more Fs during a 9 weeks grading period will be placed on academic probation for a 9 week grading period. A student that is on academic probation will not be allowed to participate in any extra-curricular activities that are sponsored by the school.  This includes athletic participation and/or events, dances, field trips, and convocations.  </a:t>
            </a:r>
          </a:p>
          <a:p>
            <a:r>
              <a:rPr lang="en-US" dirty="0"/>
              <a:t>Any student committing a level 3 or level 4 disciplinary infraction during a 9 weeks grading period will be placed on social probation for a 9 week grading period. A student that is on social probation will not be allowed to participate in any extra-curricular activities that are sponsored by the school.  This includes athletic participation and/or events, dances, field trips, and convocations. </a:t>
            </a:r>
          </a:p>
          <a:p>
            <a:r>
              <a:rPr lang="en-US" dirty="0"/>
              <a:t>Fun Fridays, socials, high school events, etc.</a:t>
            </a:r>
            <a:endParaRPr lang="en-US" dirty="0"/>
          </a:p>
        </p:txBody>
      </p:sp>
    </p:spTree>
    <p:extLst>
      <p:ext uri="{BB962C8B-B14F-4D97-AF65-F5344CB8AC3E}">
        <p14:creationId xmlns:p14="http://schemas.microsoft.com/office/powerpoint/2010/main" val="830003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Professional Development</a:t>
            </a:r>
            <a:endParaRPr lang="en-US" dirty="0"/>
          </a:p>
        </p:txBody>
      </p:sp>
      <p:sp>
        <p:nvSpPr>
          <p:cNvPr id="3" name="Content Placeholder 2"/>
          <p:cNvSpPr>
            <a:spLocks noGrp="1"/>
          </p:cNvSpPr>
          <p:nvPr>
            <p:ph idx="1"/>
          </p:nvPr>
        </p:nvSpPr>
        <p:spPr>
          <a:xfrm>
            <a:off x="823912" y="1465407"/>
            <a:ext cx="10515600" cy="4351338"/>
          </a:xfrm>
        </p:spPr>
        <p:txBody>
          <a:bodyPr/>
          <a:lstStyle/>
          <a:p>
            <a:r>
              <a:rPr lang="en-US" dirty="0" smtClean="0"/>
              <a:t>Full faculty </a:t>
            </a:r>
            <a:r>
              <a:rPr lang="en-US" dirty="0"/>
              <a:t>meetings will be </a:t>
            </a:r>
            <a:r>
              <a:rPr lang="en-US" dirty="0" smtClean="0"/>
              <a:t>on Wednesdays. </a:t>
            </a:r>
            <a:r>
              <a:rPr lang="en-US" dirty="0"/>
              <a:t>We will meet in </a:t>
            </a:r>
            <a:r>
              <a:rPr lang="en-US" dirty="0" smtClean="0"/>
              <a:t>an assigned classroom from </a:t>
            </a:r>
            <a:r>
              <a:rPr lang="en-US" dirty="0"/>
              <a:t>3:15 PM – 4:00 PM. These meetings will be used to provide staff professional development opportunities that are research-based and focus on improved instructional </a:t>
            </a:r>
            <a:r>
              <a:rPr lang="en-US" dirty="0" smtClean="0"/>
              <a:t>strategies or be used as a faculty meeting. Team/Department meetings will be scheduled for the rest of the month and communicated to the teams/departments ahead of time. </a:t>
            </a:r>
            <a:r>
              <a:rPr lang="en-US" dirty="0"/>
              <a:t>Please make every effort to leave these predetermined dates from 3:15 PM until 4:00 PM open to avoid conflicts</a:t>
            </a:r>
            <a:r>
              <a:rPr lang="en-US" dirty="0" smtClean="0"/>
              <a:t>. </a:t>
            </a:r>
            <a:r>
              <a:rPr lang="en-US" dirty="0" smtClean="0"/>
              <a:t>Any missed meetings will be expected </a:t>
            </a:r>
          </a:p>
          <a:p>
            <a:pPr marL="0" indent="0">
              <a:buNone/>
            </a:pPr>
            <a:r>
              <a:rPr lang="en-US" dirty="0" smtClean="0"/>
              <a:t>  to be made up with the administration.</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4509" y="4627418"/>
            <a:ext cx="3200400" cy="2031720"/>
          </a:xfrm>
          <a:prstGeom prst="rect">
            <a:avLst/>
          </a:prstGeom>
        </p:spPr>
      </p:pic>
    </p:spTree>
    <p:extLst>
      <p:ext uri="{BB962C8B-B14F-4D97-AF65-F5344CB8AC3E}">
        <p14:creationId xmlns:p14="http://schemas.microsoft.com/office/powerpoint/2010/main" val="35437448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 support</a:t>
            </a:r>
            <a:endParaRPr lang="en-US" dirty="0"/>
          </a:p>
        </p:txBody>
      </p:sp>
      <p:sp>
        <p:nvSpPr>
          <p:cNvPr id="3" name="Content Placeholder 2"/>
          <p:cNvSpPr>
            <a:spLocks noGrp="1"/>
          </p:cNvSpPr>
          <p:nvPr>
            <p:ph idx="1"/>
          </p:nvPr>
        </p:nvSpPr>
        <p:spPr/>
        <p:txBody>
          <a:bodyPr/>
          <a:lstStyle/>
          <a:p>
            <a:pPr marL="0" indent="0">
              <a:buNone/>
            </a:pPr>
            <a:r>
              <a:rPr lang="en-US" dirty="0"/>
              <a:t>Brian Rhonemus will be here on Mondays and </a:t>
            </a:r>
            <a:r>
              <a:rPr lang="en-US" dirty="0" smtClean="0"/>
              <a:t>Thursdays</a:t>
            </a:r>
            <a:r>
              <a:rPr lang="en-US" dirty="0"/>
              <a:t>. When a tech is not in the building and you have a concern, problem, or emergency, please call 3306, 3307, or 3308 and one of the techs will address the issue as soon as possible. You can also email </a:t>
            </a:r>
            <a:r>
              <a:rPr lang="en-US" u="sng" dirty="0" smtClean="0">
                <a:hlinkClick r:id="rId2"/>
              </a:rPr>
              <a:t>ithelpdesk@uc.k12.in.us</a:t>
            </a:r>
            <a:r>
              <a:rPr lang="en-US" dirty="0"/>
              <a:t>. The email will provide a faster response as the techs are not always available to answer your phone call, but carry their iPads to receive and respond to emails</a:t>
            </a:r>
            <a:r>
              <a:rPr lang="en-US" dirty="0" smtClean="0"/>
              <a:t>. Please copy me on all IT emails.</a:t>
            </a:r>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9457" y="4189658"/>
            <a:ext cx="2857500" cy="2668342"/>
          </a:xfrm>
          <a:prstGeom prst="rect">
            <a:avLst/>
          </a:prstGeom>
        </p:spPr>
      </p:pic>
    </p:spTree>
    <p:extLst>
      <p:ext uri="{BB962C8B-B14F-4D97-AF65-F5344CB8AC3E}">
        <p14:creationId xmlns:p14="http://schemas.microsoft.com/office/powerpoint/2010/main" val="28888474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Parent Contacts	</a:t>
            </a:r>
            <a:endParaRPr lang="en-US" dirty="0"/>
          </a:p>
        </p:txBody>
      </p:sp>
      <p:sp>
        <p:nvSpPr>
          <p:cNvPr id="3" name="Content Placeholder 2"/>
          <p:cNvSpPr>
            <a:spLocks noGrp="1"/>
          </p:cNvSpPr>
          <p:nvPr>
            <p:ph idx="1"/>
          </p:nvPr>
        </p:nvSpPr>
        <p:spPr/>
        <p:txBody>
          <a:bodyPr>
            <a:normAutofit/>
          </a:bodyPr>
          <a:lstStyle/>
          <a:p>
            <a:r>
              <a:rPr lang="en-US" dirty="0" smtClean="0"/>
              <a:t>Please make sure you have a balance of positive and concerned contacts with our parents (generally speaking this should be done before a referral is written)</a:t>
            </a:r>
          </a:p>
          <a:p>
            <a:r>
              <a:rPr lang="en-US" dirty="0" smtClean="0"/>
              <a:t>Please make sure that when grades are updated please be sure to notify any parents that their student has an F in your class.</a:t>
            </a:r>
          </a:p>
          <a:p>
            <a:r>
              <a:rPr lang="en-US" b="1" u="sng" dirty="0" err="1" smtClean="0"/>
              <a:t>NewsLetter</a:t>
            </a:r>
            <a:r>
              <a:rPr lang="en-US" b="1" dirty="0"/>
              <a:t> </a:t>
            </a:r>
            <a:r>
              <a:rPr lang="en-US" dirty="0" smtClean="0"/>
              <a:t>- Please </a:t>
            </a:r>
            <a:r>
              <a:rPr lang="en-US" dirty="0"/>
              <a:t>submit your weekly contribution based on what is happening in your classroom (and any announcements that you wish to be made on your behalf) to the building secretary by the weekly deadline established</a:t>
            </a:r>
            <a:r>
              <a:rPr lang="en-US" dirty="0" smtClean="0"/>
              <a:t>. </a:t>
            </a:r>
          </a:p>
          <a:p>
            <a:r>
              <a:rPr lang="en-US" dirty="0" smtClean="0"/>
              <a:t>Please email me if you plan to use social media and/or have a website</a:t>
            </a:r>
            <a:endParaRPr lang="en-US" dirty="0"/>
          </a:p>
          <a:p>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4349" y="213879"/>
            <a:ext cx="1438902" cy="2473902"/>
          </a:xfrm>
          <a:prstGeom prst="rect">
            <a:avLst/>
          </a:prstGeom>
        </p:spPr>
      </p:pic>
    </p:spTree>
    <p:extLst>
      <p:ext uri="{BB962C8B-B14F-4D97-AF65-F5344CB8AC3E}">
        <p14:creationId xmlns:p14="http://schemas.microsoft.com/office/powerpoint/2010/main" val="32515204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a:t>
            </a:r>
            <a:endParaRPr lang="en-US" dirty="0"/>
          </a:p>
        </p:txBody>
      </p:sp>
      <p:sp>
        <p:nvSpPr>
          <p:cNvPr id="3" name="Content Placeholder 2"/>
          <p:cNvSpPr>
            <a:spLocks noGrp="1"/>
          </p:cNvSpPr>
          <p:nvPr>
            <p:ph idx="1"/>
          </p:nvPr>
        </p:nvSpPr>
        <p:spPr/>
        <p:txBody>
          <a:bodyPr>
            <a:normAutofit fontScale="77500" lnSpcReduction="20000"/>
          </a:bodyPr>
          <a:lstStyle/>
          <a:p>
            <a:r>
              <a:rPr lang="en-US" dirty="0"/>
              <a:t>The absolute best way to reach </a:t>
            </a:r>
            <a:r>
              <a:rPr lang="en-US" dirty="0" smtClean="0"/>
              <a:t>Monica or I is </a:t>
            </a:r>
            <a:r>
              <a:rPr lang="en-US" dirty="0"/>
              <a:t>via text. My cell phone number is 765-993-0244</a:t>
            </a:r>
            <a:r>
              <a:rPr lang="en-US" dirty="0" smtClean="0"/>
              <a:t>. Monica’s is 765-967-2303 . If you need one of us NOW – please text us</a:t>
            </a:r>
            <a:r>
              <a:rPr lang="en-US" dirty="0" smtClean="0"/>
              <a:t>.</a:t>
            </a:r>
          </a:p>
          <a:p>
            <a:pPr lvl="1"/>
            <a:r>
              <a:rPr lang="en-US" dirty="0" smtClean="0"/>
              <a:t>Separate from work</a:t>
            </a:r>
            <a:endParaRPr lang="en-US" dirty="0"/>
          </a:p>
          <a:p>
            <a:pPr marL="0" indent="0">
              <a:buNone/>
            </a:pPr>
            <a:endParaRPr lang="en-US" dirty="0" smtClean="0"/>
          </a:p>
          <a:p>
            <a:r>
              <a:rPr lang="en-US" dirty="0" smtClean="0"/>
              <a:t>Email – Email is a perfectly acceptable way to reach us and we will respond within 24-48 hours, but if your situation is more urgent – please text us</a:t>
            </a:r>
            <a:r>
              <a:rPr lang="en-US" dirty="0" smtClean="0"/>
              <a:t>.</a:t>
            </a:r>
          </a:p>
          <a:p>
            <a:pPr lvl="1"/>
            <a:r>
              <a:rPr lang="en-US" dirty="0" smtClean="0"/>
              <a:t>Wait before you send an email</a:t>
            </a:r>
          </a:p>
          <a:p>
            <a:pPr lvl="1"/>
            <a:r>
              <a:rPr lang="en-US" dirty="0" smtClean="0"/>
              <a:t>Reply All</a:t>
            </a:r>
          </a:p>
          <a:p>
            <a:pPr lvl="1"/>
            <a:r>
              <a:rPr lang="en-US" dirty="0" smtClean="0"/>
              <a:t>Emailing outside of the building – copy me</a:t>
            </a:r>
            <a:endParaRPr lang="en-US" dirty="0"/>
          </a:p>
          <a:p>
            <a:pPr marL="0" indent="0">
              <a:buNone/>
            </a:pPr>
            <a:endParaRPr lang="en-US" dirty="0" smtClean="0"/>
          </a:p>
          <a:p>
            <a:r>
              <a:rPr lang="en-US" dirty="0" smtClean="0"/>
              <a:t>Call – You are always welcome to reach us at our extensions or the numbers above</a:t>
            </a:r>
            <a:r>
              <a:rPr lang="en-US" dirty="0" smtClean="0"/>
              <a:t>.</a:t>
            </a:r>
            <a:endParaRPr lang="en-US" dirty="0" smtClean="0"/>
          </a:p>
          <a:p>
            <a:pPr marL="0" indent="0">
              <a:buNone/>
            </a:pPr>
            <a:endParaRPr lang="en-US" dirty="0" smtClean="0"/>
          </a:p>
          <a:p>
            <a:r>
              <a:rPr lang="en-US" dirty="0" smtClean="0"/>
              <a:t>Discussion</a:t>
            </a:r>
            <a:r>
              <a:rPr lang="en-US" dirty="0"/>
              <a:t> </a:t>
            </a:r>
            <a:r>
              <a:rPr lang="en-US" dirty="0" smtClean="0"/>
              <a:t>– Anita Dannaker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632" y="0"/>
            <a:ext cx="6705168" cy="1690688"/>
          </a:xfrm>
          <a:prstGeom prst="rect">
            <a:avLst/>
          </a:prstGeom>
        </p:spPr>
      </p:pic>
    </p:spTree>
    <p:extLst>
      <p:ext uri="{BB962C8B-B14F-4D97-AF65-F5344CB8AC3E}">
        <p14:creationId xmlns:p14="http://schemas.microsoft.com/office/powerpoint/2010/main" val="24022379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Media</a:t>
            </a:r>
            <a:endParaRPr lang="en-US" dirty="0"/>
          </a:p>
        </p:txBody>
      </p:sp>
      <p:sp>
        <p:nvSpPr>
          <p:cNvPr id="5" name="AutoShape 4" descr="Image result for twitter"/>
          <p:cNvSpPr>
            <a:spLocks noGrp="1" noChangeAspect="1" noChangeArrowheads="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dirty="0"/>
              <a:t>https://www.facebook.com/PatriotsOfUCMS</a:t>
            </a:r>
            <a:r>
              <a:rPr lang="en-US" dirty="0" smtClean="0"/>
              <a:t>/ </a:t>
            </a:r>
          </a:p>
          <a:p>
            <a:pPr marL="0" indent="0">
              <a:buNone/>
            </a:pPr>
            <a:endParaRPr lang="en-US" dirty="0" smtClean="0"/>
          </a:p>
          <a:p>
            <a:pPr marL="0" indent="0">
              <a:buNone/>
            </a:pPr>
            <a:endParaRPr lang="en-US" dirty="0" smtClean="0"/>
          </a:p>
          <a:p>
            <a:r>
              <a:rPr lang="en-US" dirty="0" smtClean="0"/>
              <a:t>@</a:t>
            </a:r>
            <a:r>
              <a:rPr lang="en-US" dirty="0" err="1" smtClean="0"/>
              <a:t>UCMS_Patriots</a:t>
            </a:r>
            <a:endParaRPr lang="en-US" dirty="0" smtClean="0"/>
          </a:p>
          <a:p>
            <a:pPr marL="0" indent="0">
              <a:buNone/>
            </a:pPr>
            <a:endParaRPr lang="en-US" dirty="0" smtClean="0"/>
          </a:p>
          <a:p>
            <a:pPr marL="0" indent="0">
              <a:buNone/>
            </a:pPr>
            <a:endParaRPr lang="en-US" dirty="0" smtClean="0"/>
          </a:p>
          <a:p>
            <a:r>
              <a:rPr lang="en-US" dirty="0" smtClean="0"/>
              <a:t>@</a:t>
            </a:r>
            <a:r>
              <a:rPr lang="en-US" dirty="0" err="1" smtClean="0"/>
              <a:t>UCMS_Patriots</a:t>
            </a:r>
            <a:endParaRPr lang="en-US" dirty="0" smtClean="0"/>
          </a:p>
          <a:p>
            <a:pPr marL="0" indent="0">
              <a:buNone/>
            </a:pP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2095" y="2943896"/>
            <a:ext cx="1501730" cy="150173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2095" y="4580563"/>
            <a:ext cx="1604761" cy="150682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7185" y="1369901"/>
            <a:ext cx="1485095" cy="1485095"/>
          </a:xfrm>
          <a:prstGeom prst="rect">
            <a:avLst/>
          </a:prstGeom>
        </p:spPr>
      </p:pic>
    </p:spTree>
    <p:extLst>
      <p:ext uri="{BB962C8B-B14F-4D97-AF65-F5344CB8AC3E}">
        <p14:creationId xmlns:p14="http://schemas.microsoft.com/office/powerpoint/2010/main" val="30685142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1 to 1 (6</a:t>
            </a:r>
            <a:r>
              <a:rPr lang="en-US" baseline="30000" dirty="0" smtClean="0"/>
              <a:t>th</a:t>
            </a:r>
            <a:r>
              <a:rPr lang="en-US" dirty="0" smtClean="0"/>
              <a:t> - 8</a:t>
            </a:r>
            <a:r>
              <a:rPr lang="en-US" baseline="30000" dirty="0" smtClean="0"/>
              <a:t>th</a:t>
            </a:r>
            <a:r>
              <a:rPr lang="en-US" dirty="0" smtClean="0"/>
              <a:t> grade)</a:t>
            </a:r>
          </a:p>
          <a:p>
            <a:pPr lvl="1"/>
            <a:r>
              <a:rPr lang="en-US" dirty="0" smtClean="0"/>
              <a:t>Laptops/Carts/Not taking home</a:t>
            </a:r>
          </a:p>
          <a:p>
            <a:pPr lvl="1"/>
            <a:r>
              <a:rPr lang="en-US" dirty="0" smtClean="0"/>
              <a:t>Sheet to track </a:t>
            </a:r>
            <a:r>
              <a:rPr lang="en-US" dirty="0" smtClean="0"/>
              <a:t>damage</a:t>
            </a:r>
            <a:endParaRPr lang="en-US" dirty="0" smtClean="0"/>
          </a:p>
          <a:p>
            <a:pPr lvl="1"/>
            <a:r>
              <a:rPr lang="en-US" dirty="0"/>
              <a:t>Deb – </a:t>
            </a:r>
            <a:r>
              <a:rPr lang="en-US" dirty="0" smtClean="0"/>
              <a:t>consequences/loaners</a:t>
            </a:r>
          </a:p>
          <a:p>
            <a:pPr lvl="1"/>
            <a:r>
              <a:rPr lang="en-US" dirty="0" smtClean="0"/>
              <a:t>Restart laptops on Friday</a:t>
            </a:r>
          </a:p>
          <a:p>
            <a:r>
              <a:rPr lang="en-US" dirty="0" smtClean="0"/>
              <a:t>Field Trip Request Forms (Staff Resources)</a:t>
            </a:r>
          </a:p>
          <a:p>
            <a:r>
              <a:rPr lang="en-US" dirty="0" smtClean="0"/>
              <a:t>Canvas (</a:t>
            </a:r>
            <a:r>
              <a:rPr lang="en-US" dirty="0" smtClean="0"/>
              <a:t>P/D course, School wide page, </a:t>
            </a:r>
            <a:r>
              <a:rPr lang="en-US" dirty="0" smtClean="0"/>
              <a:t>eLearning)</a:t>
            </a:r>
          </a:p>
          <a:p>
            <a:r>
              <a:rPr lang="en-US" dirty="0" smtClean="0"/>
              <a:t>Testing on laptops this year</a:t>
            </a:r>
          </a:p>
          <a:p>
            <a:r>
              <a:rPr lang="en-US" dirty="0" smtClean="0"/>
              <a:t>Shut Machines Down</a:t>
            </a:r>
          </a:p>
        </p:txBody>
      </p:sp>
      <p:sp>
        <p:nvSpPr>
          <p:cNvPr id="4" name="Content Placeholder 3"/>
          <p:cNvSpPr>
            <a:spLocks noGrp="1"/>
          </p:cNvSpPr>
          <p:nvPr>
            <p:ph sz="half" idx="2"/>
          </p:nvPr>
        </p:nvSpPr>
        <p:spPr/>
        <p:txBody>
          <a:bodyPr>
            <a:normAutofit fontScale="92500" lnSpcReduction="10000"/>
          </a:bodyPr>
          <a:lstStyle/>
          <a:p>
            <a:r>
              <a:rPr lang="en-US" dirty="0"/>
              <a:t>Color printing -48 hours notice as IT ticket (time/date/printer</a:t>
            </a:r>
            <a:r>
              <a:rPr lang="en-US" dirty="0" smtClean="0"/>
              <a:t>)</a:t>
            </a:r>
          </a:p>
          <a:p>
            <a:r>
              <a:rPr lang="en-US" dirty="0" smtClean="0"/>
              <a:t>All parents signed the Internet user agreement for their students</a:t>
            </a:r>
          </a:p>
          <a:p>
            <a:r>
              <a:rPr lang="en-US" dirty="0" smtClean="0"/>
              <a:t>Web content filter (access to blocked </a:t>
            </a:r>
            <a:r>
              <a:rPr lang="en-US" dirty="0" smtClean="0"/>
              <a:t>sites)</a:t>
            </a:r>
            <a:endParaRPr lang="en-US" dirty="0" smtClean="0"/>
          </a:p>
          <a:p>
            <a:r>
              <a:rPr lang="en-US" dirty="0" smtClean="0"/>
              <a:t>Student passwords, we need to recreate the list in forms</a:t>
            </a:r>
          </a:p>
          <a:p>
            <a:r>
              <a:rPr lang="en-US" dirty="0" smtClean="0"/>
              <a:t>One Drive – works like google, can be accessed from our </a:t>
            </a:r>
            <a:r>
              <a:rPr lang="en-US" dirty="0" smtClean="0"/>
              <a:t>webpage</a:t>
            </a:r>
            <a:endParaRPr lang="en-US"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0459" y="0"/>
            <a:ext cx="3945082" cy="1619250"/>
          </a:xfrm>
          <a:prstGeom prst="rect">
            <a:avLst/>
          </a:prstGeom>
        </p:spPr>
      </p:pic>
    </p:spTree>
    <p:extLst>
      <p:ext uri="{BB962C8B-B14F-4D97-AF65-F5344CB8AC3E}">
        <p14:creationId xmlns:p14="http://schemas.microsoft.com/office/powerpoint/2010/main" val="4195394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School</a:t>
            </a:r>
            <a:endParaRPr lang="en-US" dirty="0"/>
          </a:p>
        </p:txBody>
      </p:sp>
      <p:sp>
        <p:nvSpPr>
          <p:cNvPr id="3" name="Content Placeholder 2"/>
          <p:cNvSpPr>
            <a:spLocks noGrp="1"/>
          </p:cNvSpPr>
          <p:nvPr>
            <p:ph idx="1"/>
          </p:nvPr>
        </p:nvSpPr>
        <p:spPr/>
        <p:txBody>
          <a:bodyPr/>
          <a:lstStyle/>
          <a:p>
            <a:r>
              <a:rPr lang="en-US" dirty="0" smtClean="0"/>
              <a:t>Referrals = log entries</a:t>
            </a:r>
          </a:p>
          <a:p>
            <a:r>
              <a:rPr lang="en-US" dirty="0" smtClean="0"/>
              <a:t>Attendance through Power </a:t>
            </a:r>
            <a:r>
              <a:rPr lang="en-US" dirty="0" smtClean="0"/>
              <a:t>School</a:t>
            </a:r>
          </a:p>
          <a:p>
            <a:pPr lvl="1"/>
            <a:r>
              <a:rPr lang="en-US" dirty="0" smtClean="0"/>
              <a:t>8:20 AM – must be entered</a:t>
            </a:r>
            <a:endParaRPr lang="en-US" dirty="0" smtClean="0"/>
          </a:p>
          <a:p>
            <a:r>
              <a:rPr lang="en-US" dirty="0" smtClean="0"/>
              <a:t>Grades</a:t>
            </a:r>
          </a:p>
          <a:p>
            <a:pPr lvl="1"/>
            <a:r>
              <a:rPr lang="en-US" dirty="0" smtClean="0"/>
              <a:t>Weighted grades, make sure assignments match the weight given</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5069" y="4588019"/>
            <a:ext cx="2857500" cy="1838325"/>
          </a:xfrm>
          <a:prstGeom prst="rect">
            <a:avLst/>
          </a:prstGeom>
        </p:spPr>
      </p:pic>
    </p:spTree>
    <p:extLst>
      <p:ext uri="{BB962C8B-B14F-4D97-AF65-F5344CB8AC3E}">
        <p14:creationId xmlns:p14="http://schemas.microsoft.com/office/powerpoint/2010/main" val="30809301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Door Access</a:t>
            </a:r>
            <a:endParaRPr lang="en-US" dirty="0"/>
          </a:p>
        </p:txBody>
      </p:sp>
      <p:sp>
        <p:nvSpPr>
          <p:cNvPr id="3" name="Content Placeholder 2"/>
          <p:cNvSpPr>
            <a:spLocks noGrp="1"/>
          </p:cNvSpPr>
          <p:nvPr>
            <p:ph idx="1"/>
          </p:nvPr>
        </p:nvSpPr>
        <p:spPr/>
        <p:txBody>
          <a:bodyPr/>
          <a:lstStyle/>
          <a:p>
            <a:r>
              <a:rPr lang="en-US" dirty="0"/>
              <a:t>All teachers </a:t>
            </a:r>
            <a:r>
              <a:rPr lang="en-US" dirty="0" smtClean="0"/>
              <a:t>can </a:t>
            </a:r>
            <a:r>
              <a:rPr lang="en-US" dirty="0"/>
              <a:t>use their key fob/badges to access all doors at the middle </a:t>
            </a:r>
            <a:r>
              <a:rPr lang="en-US" dirty="0" smtClean="0"/>
              <a:t>school except </a:t>
            </a:r>
            <a:r>
              <a:rPr lang="en-US" dirty="0"/>
              <a:t>the kitchen (door #10) and the boiler room (door #11</a:t>
            </a:r>
            <a:r>
              <a:rPr lang="en-US" dirty="0" smtClean="0"/>
              <a:t>). There is access at the back door now as well.</a:t>
            </a:r>
          </a:p>
          <a:p>
            <a:pPr marL="0" indent="0">
              <a:buNone/>
            </a:pPr>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7236" y="3103418"/>
            <a:ext cx="8769928" cy="3477491"/>
          </a:xfrm>
          <a:prstGeom prst="rect">
            <a:avLst/>
          </a:prstGeom>
        </p:spPr>
      </p:pic>
    </p:spTree>
    <p:extLst>
      <p:ext uri="{BB962C8B-B14F-4D97-AF65-F5344CB8AC3E}">
        <p14:creationId xmlns:p14="http://schemas.microsoft.com/office/powerpoint/2010/main" val="1638888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New Staff Introductions:</a:t>
            </a:r>
            <a:endParaRPr lang="en-US" b="1" dirty="0"/>
          </a:p>
        </p:txBody>
      </p:sp>
      <p:sp>
        <p:nvSpPr>
          <p:cNvPr id="4" name="Text Placeholder 3"/>
          <p:cNvSpPr>
            <a:spLocks noGrp="1"/>
          </p:cNvSpPr>
          <p:nvPr>
            <p:ph type="body" idx="1"/>
          </p:nvPr>
        </p:nvSpPr>
        <p:spPr>
          <a:xfrm rot="18881687">
            <a:off x="-293651" y="3170050"/>
            <a:ext cx="5157787" cy="823912"/>
          </a:xfrm>
        </p:spPr>
        <p:txBody>
          <a:bodyPr>
            <a:normAutofit lnSpcReduction="10000"/>
          </a:bodyPr>
          <a:lstStyle/>
          <a:p>
            <a:pPr algn="ctr"/>
            <a:r>
              <a:rPr lang="en-US" dirty="0" smtClean="0">
                <a:solidFill>
                  <a:srgbClr val="FF0000"/>
                </a:solidFill>
              </a:rPr>
              <a:t>Greg Hawkins</a:t>
            </a:r>
          </a:p>
          <a:p>
            <a:pPr algn="ctr"/>
            <a:r>
              <a:rPr lang="en-US" dirty="0" smtClean="0">
                <a:solidFill>
                  <a:srgbClr val="FF0000"/>
                </a:solidFill>
              </a:rPr>
              <a:t>7</a:t>
            </a:r>
            <a:r>
              <a:rPr lang="en-US" baseline="30000" dirty="0" smtClean="0">
                <a:solidFill>
                  <a:srgbClr val="FF0000"/>
                </a:solidFill>
              </a:rPr>
              <a:t>th</a:t>
            </a:r>
            <a:r>
              <a:rPr lang="en-US" dirty="0" smtClean="0">
                <a:solidFill>
                  <a:srgbClr val="FF0000"/>
                </a:solidFill>
              </a:rPr>
              <a:t> Grade Social Studies</a:t>
            </a:r>
          </a:p>
        </p:txBody>
      </p:sp>
      <p:sp>
        <p:nvSpPr>
          <p:cNvPr id="6" name="Text Placeholder 5"/>
          <p:cNvSpPr>
            <a:spLocks noGrp="1"/>
          </p:cNvSpPr>
          <p:nvPr>
            <p:ph type="body" sz="quarter" idx="3"/>
          </p:nvPr>
        </p:nvSpPr>
        <p:spPr>
          <a:xfrm rot="18821212">
            <a:off x="8095834" y="2386267"/>
            <a:ext cx="2933163" cy="823912"/>
          </a:xfrm>
        </p:spPr>
        <p:txBody>
          <a:bodyPr>
            <a:normAutofit lnSpcReduction="10000"/>
          </a:bodyPr>
          <a:lstStyle/>
          <a:p>
            <a:pPr algn="ctr"/>
            <a:r>
              <a:rPr lang="en-US" dirty="0" smtClean="0">
                <a:solidFill>
                  <a:srgbClr val="0070C0"/>
                </a:solidFill>
              </a:rPr>
              <a:t>TBD</a:t>
            </a:r>
          </a:p>
          <a:p>
            <a:pPr algn="ctr"/>
            <a:r>
              <a:rPr lang="en-US" dirty="0" smtClean="0">
                <a:solidFill>
                  <a:srgbClr val="0070C0"/>
                </a:solidFill>
              </a:rPr>
              <a:t>Instructional Asst.</a:t>
            </a:r>
            <a:endParaRPr lang="en-US" dirty="0">
              <a:solidFill>
                <a:srgbClr val="0070C0"/>
              </a:solidFill>
            </a:endParaRPr>
          </a:p>
        </p:txBody>
      </p:sp>
      <p:sp>
        <p:nvSpPr>
          <p:cNvPr id="8" name="Text Placeholder 3"/>
          <p:cNvSpPr txBox="1">
            <a:spLocks/>
          </p:cNvSpPr>
          <p:nvPr/>
        </p:nvSpPr>
        <p:spPr>
          <a:xfrm rot="2650066">
            <a:off x="5771284" y="2228339"/>
            <a:ext cx="3466026" cy="823912"/>
          </a:xfrm>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smtClean="0">
                <a:solidFill>
                  <a:srgbClr val="FF0000"/>
                </a:solidFill>
              </a:rPr>
              <a:t>Amanda Hertel</a:t>
            </a:r>
          </a:p>
          <a:p>
            <a:pPr algn="ctr"/>
            <a:r>
              <a:rPr lang="en-US" dirty="0" smtClean="0">
                <a:solidFill>
                  <a:srgbClr val="FF0000"/>
                </a:solidFill>
              </a:rPr>
              <a:t>6</a:t>
            </a:r>
            <a:r>
              <a:rPr lang="en-US" baseline="30000" dirty="0" smtClean="0">
                <a:solidFill>
                  <a:srgbClr val="FF0000"/>
                </a:solidFill>
              </a:rPr>
              <a:t>th</a:t>
            </a:r>
            <a:r>
              <a:rPr lang="en-US" dirty="0" smtClean="0">
                <a:solidFill>
                  <a:srgbClr val="FF0000"/>
                </a:solidFill>
              </a:rPr>
              <a:t> Grade ELA</a:t>
            </a:r>
            <a:endParaRPr lang="en-US" dirty="0">
              <a:solidFill>
                <a:srgbClr val="FF0000"/>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595964">
            <a:off x="3785845" y="2307946"/>
            <a:ext cx="4340555" cy="3240945"/>
          </a:xfrm>
          <a:prstGeom prst="rect">
            <a:avLst/>
          </a:prstGeom>
        </p:spPr>
      </p:pic>
      <p:sp>
        <p:nvSpPr>
          <p:cNvPr id="11" name="TextBox 10"/>
          <p:cNvSpPr txBox="1"/>
          <p:nvPr/>
        </p:nvSpPr>
        <p:spPr>
          <a:xfrm rot="2569222">
            <a:off x="2348814" y="4322618"/>
            <a:ext cx="2923309" cy="830997"/>
          </a:xfrm>
          <a:prstGeom prst="rect">
            <a:avLst/>
          </a:prstGeom>
          <a:noFill/>
        </p:spPr>
        <p:txBody>
          <a:bodyPr wrap="square" rtlCol="0">
            <a:spAutoFit/>
          </a:bodyPr>
          <a:lstStyle/>
          <a:p>
            <a:pPr algn="ctr"/>
            <a:r>
              <a:rPr lang="en-US" sz="2400" b="1" dirty="0" smtClean="0">
                <a:solidFill>
                  <a:srgbClr val="0070C0"/>
                </a:solidFill>
              </a:rPr>
              <a:t>Mitch Hardy</a:t>
            </a:r>
          </a:p>
          <a:p>
            <a:pPr algn="ctr"/>
            <a:r>
              <a:rPr lang="en-US" sz="2400" b="1" dirty="0" smtClean="0">
                <a:solidFill>
                  <a:srgbClr val="0070C0"/>
                </a:solidFill>
              </a:rPr>
              <a:t>Band Director</a:t>
            </a:r>
            <a:endParaRPr lang="en-US" sz="2400" b="1" dirty="0">
              <a:solidFill>
                <a:srgbClr val="0070C0"/>
              </a:solidFill>
            </a:endParaRPr>
          </a:p>
        </p:txBody>
      </p:sp>
      <p:sp>
        <p:nvSpPr>
          <p:cNvPr id="12" name="TextBox 11"/>
          <p:cNvSpPr txBox="1"/>
          <p:nvPr/>
        </p:nvSpPr>
        <p:spPr>
          <a:xfrm rot="18676549">
            <a:off x="6172209" y="5362327"/>
            <a:ext cx="3402879" cy="830997"/>
          </a:xfrm>
          <a:prstGeom prst="rect">
            <a:avLst/>
          </a:prstGeom>
          <a:noFill/>
        </p:spPr>
        <p:txBody>
          <a:bodyPr wrap="square" rtlCol="0">
            <a:spAutoFit/>
          </a:bodyPr>
          <a:lstStyle/>
          <a:p>
            <a:pPr algn="ctr"/>
            <a:r>
              <a:rPr lang="en-US" sz="2400" b="1" dirty="0" smtClean="0">
                <a:solidFill>
                  <a:srgbClr val="0070C0"/>
                </a:solidFill>
              </a:rPr>
              <a:t>Lindsay Beiser</a:t>
            </a:r>
          </a:p>
          <a:p>
            <a:pPr algn="ctr"/>
            <a:r>
              <a:rPr lang="en-US" sz="2400" b="1" dirty="0" smtClean="0">
                <a:solidFill>
                  <a:srgbClr val="0070C0"/>
                </a:solidFill>
              </a:rPr>
              <a:t>6</a:t>
            </a:r>
            <a:r>
              <a:rPr lang="en-US" sz="2400" b="1" baseline="30000" dirty="0" smtClean="0">
                <a:solidFill>
                  <a:srgbClr val="0070C0"/>
                </a:solidFill>
              </a:rPr>
              <a:t>th</a:t>
            </a:r>
            <a:r>
              <a:rPr lang="en-US" sz="2400" b="1" dirty="0" smtClean="0">
                <a:solidFill>
                  <a:srgbClr val="0070C0"/>
                </a:solidFill>
              </a:rPr>
              <a:t> Grade Science</a:t>
            </a:r>
            <a:endParaRPr lang="en-US" sz="2400" b="1" dirty="0">
              <a:solidFill>
                <a:srgbClr val="0070C0"/>
              </a:solidFill>
            </a:endParaRPr>
          </a:p>
        </p:txBody>
      </p:sp>
      <p:sp>
        <p:nvSpPr>
          <p:cNvPr id="13" name="TextBox 12"/>
          <p:cNvSpPr txBox="1"/>
          <p:nvPr/>
        </p:nvSpPr>
        <p:spPr>
          <a:xfrm rot="2606530">
            <a:off x="9305185" y="3956288"/>
            <a:ext cx="3180951" cy="830997"/>
          </a:xfrm>
          <a:prstGeom prst="rect">
            <a:avLst/>
          </a:prstGeom>
          <a:noFill/>
        </p:spPr>
        <p:txBody>
          <a:bodyPr wrap="square" rtlCol="0">
            <a:spAutoFit/>
          </a:bodyPr>
          <a:lstStyle/>
          <a:p>
            <a:pPr algn="ctr"/>
            <a:r>
              <a:rPr lang="en-US" sz="2400" b="1" dirty="0" smtClean="0">
                <a:solidFill>
                  <a:srgbClr val="FF0000"/>
                </a:solidFill>
              </a:rPr>
              <a:t>Mark Olive</a:t>
            </a:r>
          </a:p>
          <a:p>
            <a:pPr algn="ctr"/>
            <a:r>
              <a:rPr lang="en-US" sz="2400" b="1" dirty="0" smtClean="0">
                <a:solidFill>
                  <a:srgbClr val="FF0000"/>
                </a:solidFill>
              </a:rPr>
              <a:t>Special Education</a:t>
            </a:r>
            <a:endParaRPr lang="en-US" sz="2400" b="1" dirty="0">
              <a:solidFill>
                <a:srgbClr val="FF0000"/>
              </a:solidFill>
            </a:endParaRPr>
          </a:p>
        </p:txBody>
      </p:sp>
    </p:spTree>
    <p:extLst>
      <p:ext uri="{BB962C8B-B14F-4D97-AF65-F5344CB8AC3E}">
        <p14:creationId xmlns:p14="http://schemas.microsoft.com/office/powerpoint/2010/main" val="27415511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 Schedule</a:t>
            </a:r>
            <a:endParaRPr lang="en-US" dirty="0"/>
          </a:p>
        </p:txBody>
      </p:sp>
      <p:sp>
        <p:nvSpPr>
          <p:cNvPr id="3" name="Content Placeholder 2"/>
          <p:cNvSpPr>
            <a:spLocks noGrp="1"/>
          </p:cNvSpPr>
          <p:nvPr>
            <p:ph idx="1"/>
          </p:nvPr>
        </p:nvSpPr>
        <p:spPr>
          <a:xfrm>
            <a:off x="838200" y="1825624"/>
            <a:ext cx="10515600" cy="4838411"/>
          </a:xfrm>
        </p:spPr>
        <p:txBody>
          <a:bodyPr>
            <a:normAutofit/>
          </a:bodyPr>
          <a:lstStyle/>
          <a:p>
            <a:pPr marL="0" indent="0">
              <a:buNone/>
            </a:pPr>
            <a:r>
              <a:rPr lang="en-US" dirty="0" smtClean="0"/>
              <a:t>NWEA</a:t>
            </a:r>
          </a:p>
          <a:p>
            <a:r>
              <a:rPr lang="en-US" dirty="0" smtClean="0"/>
              <a:t>August </a:t>
            </a:r>
            <a:r>
              <a:rPr lang="en-US" dirty="0" smtClean="0"/>
              <a:t>19</a:t>
            </a:r>
            <a:r>
              <a:rPr lang="en-US" baseline="30000" dirty="0" smtClean="0"/>
              <a:t>th</a:t>
            </a:r>
            <a:r>
              <a:rPr lang="en-US" dirty="0" smtClean="0"/>
              <a:t>-September 6</a:t>
            </a:r>
            <a:r>
              <a:rPr lang="en-US" baseline="30000" dirty="0" smtClean="0"/>
              <a:t>th</a:t>
            </a:r>
            <a:r>
              <a:rPr lang="en-US" dirty="0" smtClean="0"/>
              <a:t>-NWEA-Round </a:t>
            </a:r>
            <a:r>
              <a:rPr lang="en-US" dirty="0"/>
              <a:t>1</a:t>
            </a:r>
          </a:p>
          <a:p>
            <a:r>
              <a:rPr lang="en-US" dirty="0" smtClean="0"/>
              <a:t>December </a:t>
            </a:r>
            <a:r>
              <a:rPr lang="en-US" dirty="0" smtClean="0"/>
              <a:t>2</a:t>
            </a:r>
            <a:r>
              <a:rPr lang="en-US" baseline="30000" dirty="0" smtClean="0"/>
              <a:t>nd</a:t>
            </a:r>
            <a:r>
              <a:rPr lang="en-US" dirty="0" smtClean="0"/>
              <a:t>-December 20</a:t>
            </a:r>
            <a:r>
              <a:rPr lang="en-US" baseline="30000" dirty="0" smtClean="0"/>
              <a:t>th</a:t>
            </a:r>
            <a:r>
              <a:rPr lang="en-US" dirty="0" smtClean="0"/>
              <a:t>-NWEA-Round </a:t>
            </a:r>
            <a:r>
              <a:rPr lang="en-US" dirty="0"/>
              <a:t>2</a:t>
            </a:r>
          </a:p>
          <a:p>
            <a:r>
              <a:rPr lang="en-US" dirty="0" smtClean="0"/>
              <a:t>March </a:t>
            </a:r>
            <a:r>
              <a:rPr lang="en-US" dirty="0" smtClean="0"/>
              <a:t>2</a:t>
            </a:r>
            <a:r>
              <a:rPr lang="en-US" baseline="30000" dirty="0" smtClean="0"/>
              <a:t>nd</a:t>
            </a:r>
            <a:r>
              <a:rPr lang="en-US" dirty="0" smtClean="0"/>
              <a:t>-March 20</a:t>
            </a:r>
            <a:r>
              <a:rPr lang="en-US" baseline="30000" dirty="0" smtClean="0"/>
              <a:t>th</a:t>
            </a:r>
            <a:r>
              <a:rPr lang="en-US" dirty="0" smtClean="0"/>
              <a:t>-NWEA </a:t>
            </a:r>
            <a:r>
              <a:rPr lang="en-US" dirty="0"/>
              <a:t>Round </a:t>
            </a:r>
            <a:r>
              <a:rPr lang="en-US" dirty="0" smtClean="0"/>
              <a:t>3</a:t>
            </a:r>
            <a:endParaRPr lang="en-US" dirty="0"/>
          </a:p>
          <a:p>
            <a:r>
              <a:rPr lang="en-US" dirty="0" smtClean="0"/>
              <a:t>All 3 tests, All 3 windows</a:t>
            </a:r>
          </a:p>
          <a:p>
            <a:pPr lvl="1"/>
            <a:r>
              <a:rPr lang="en-US" dirty="0" smtClean="0"/>
              <a:t>Science and/or SS help out?</a:t>
            </a:r>
            <a:endParaRPr lang="en-US" dirty="0" smtClean="0"/>
          </a:p>
          <a:p>
            <a:pPr marL="0" indent="0">
              <a:buNone/>
            </a:pPr>
            <a:endParaRPr lang="en-US" dirty="0" smtClean="0"/>
          </a:p>
          <a:p>
            <a:pPr marL="0" indent="0">
              <a:buNone/>
            </a:pPr>
            <a:r>
              <a:rPr lang="en-US" dirty="0" smtClean="0"/>
              <a:t>ILEARN</a:t>
            </a:r>
          </a:p>
          <a:p>
            <a:r>
              <a:rPr lang="en-US" dirty="0" smtClean="0"/>
              <a:t>April </a:t>
            </a:r>
            <a:r>
              <a:rPr lang="en-US" dirty="0" smtClean="0"/>
              <a:t>20</a:t>
            </a:r>
            <a:r>
              <a:rPr lang="en-US" baseline="30000" dirty="0" smtClean="0"/>
              <a:t>th</a:t>
            </a:r>
            <a:r>
              <a:rPr lang="en-US" dirty="0" smtClean="0"/>
              <a:t> – </a:t>
            </a:r>
            <a:r>
              <a:rPr lang="en-US" dirty="0" smtClean="0"/>
              <a:t>May </a:t>
            </a:r>
            <a:r>
              <a:rPr lang="en-US" dirty="0" smtClean="0"/>
              <a:t>15</a:t>
            </a:r>
            <a:r>
              <a:rPr lang="en-US" baseline="30000" dirty="0" smtClean="0"/>
              <a:t>th</a:t>
            </a:r>
            <a:r>
              <a:rPr lang="en-US" dirty="0" smtClean="0"/>
              <a:t> </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05560">
            <a:off x="7930778" y="93880"/>
            <a:ext cx="2781300" cy="2857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8037" y="3575936"/>
            <a:ext cx="3532908" cy="2854330"/>
          </a:xfrm>
          <a:prstGeom prst="rect">
            <a:avLst/>
          </a:prstGeom>
        </p:spPr>
      </p:pic>
    </p:spTree>
    <p:extLst>
      <p:ext uri="{BB962C8B-B14F-4D97-AF65-F5344CB8AC3E}">
        <p14:creationId xmlns:p14="http://schemas.microsoft.com/office/powerpoint/2010/main" val="31281226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Day of School – 6</a:t>
            </a:r>
            <a:r>
              <a:rPr lang="en-US" baseline="30000" dirty="0" smtClean="0"/>
              <a:t>th</a:t>
            </a:r>
            <a:r>
              <a:rPr lang="en-US" dirty="0" smtClean="0"/>
              <a:t> Grade</a:t>
            </a:r>
            <a:endParaRPr lang="en-US" dirty="0"/>
          </a:p>
        </p:txBody>
      </p:sp>
      <p:sp>
        <p:nvSpPr>
          <p:cNvPr id="3" name="Content Placeholder 2"/>
          <p:cNvSpPr>
            <a:spLocks noGrp="1"/>
          </p:cNvSpPr>
          <p:nvPr>
            <p:ph idx="1"/>
          </p:nvPr>
        </p:nvSpPr>
        <p:spPr/>
        <p:txBody>
          <a:bodyPr>
            <a:normAutofit/>
          </a:bodyPr>
          <a:lstStyle/>
          <a:p>
            <a:r>
              <a:rPr lang="en-US" dirty="0"/>
              <a:t>11:26-11:56 AM Lunch</a:t>
            </a:r>
          </a:p>
          <a:p>
            <a:r>
              <a:rPr lang="en-US" dirty="0"/>
              <a:t>1:00-2:00 PM Grade Level Meeting in Cafeteria</a:t>
            </a:r>
          </a:p>
          <a:p>
            <a:r>
              <a:rPr lang="en-US" dirty="0"/>
              <a:t>Be fair to Mitch and Debbie and their </a:t>
            </a:r>
            <a:r>
              <a:rPr lang="en-US" dirty="0" smtClean="0"/>
              <a:t>time </a:t>
            </a:r>
            <a:r>
              <a:rPr lang="en-US" dirty="0"/>
              <a:t>&amp; communicate with Arika, Mark, and the office</a:t>
            </a:r>
            <a:endParaRPr lang="en-US" dirty="0" smtClean="0"/>
          </a:p>
          <a:p>
            <a:endParaRPr lang="en-US" dirty="0"/>
          </a:p>
          <a:p>
            <a:r>
              <a:rPr lang="en-US" dirty="0" smtClean="0"/>
              <a:t>Class schedules are up to each grade level</a:t>
            </a:r>
            <a:endParaRPr lang="en-US" dirty="0"/>
          </a:p>
        </p:txBody>
      </p:sp>
    </p:spTree>
    <p:extLst>
      <p:ext uri="{BB962C8B-B14F-4D97-AF65-F5344CB8AC3E}">
        <p14:creationId xmlns:p14="http://schemas.microsoft.com/office/powerpoint/2010/main" val="307028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Day of School – </a:t>
            </a:r>
            <a:r>
              <a:rPr lang="en-US" dirty="0" smtClean="0"/>
              <a:t>7</a:t>
            </a:r>
            <a:r>
              <a:rPr lang="en-US" baseline="30000" dirty="0" smtClean="0"/>
              <a:t>th</a:t>
            </a:r>
            <a:r>
              <a:rPr lang="en-US" dirty="0" smtClean="0"/>
              <a:t> </a:t>
            </a:r>
            <a:r>
              <a:rPr lang="en-US" dirty="0"/>
              <a:t>Grade</a:t>
            </a:r>
          </a:p>
        </p:txBody>
      </p:sp>
      <p:sp>
        <p:nvSpPr>
          <p:cNvPr id="3" name="Content Placeholder 2"/>
          <p:cNvSpPr>
            <a:spLocks noGrp="1"/>
          </p:cNvSpPr>
          <p:nvPr>
            <p:ph idx="1"/>
          </p:nvPr>
        </p:nvSpPr>
        <p:spPr/>
        <p:txBody>
          <a:bodyPr>
            <a:normAutofit/>
          </a:bodyPr>
          <a:lstStyle/>
          <a:p>
            <a:r>
              <a:rPr lang="en-US" dirty="0"/>
              <a:t>9:28 – 10:28 AM Grade level meeting in Cafeteria</a:t>
            </a:r>
          </a:p>
          <a:p>
            <a:r>
              <a:rPr lang="en-US" dirty="0"/>
              <a:t>10:32-11:02 AM Lunch</a:t>
            </a:r>
          </a:p>
          <a:p>
            <a:r>
              <a:rPr lang="en-US" dirty="0"/>
              <a:t>Be fair to Mitch and Debbie and their </a:t>
            </a:r>
            <a:r>
              <a:rPr lang="en-US" dirty="0" smtClean="0"/>
              <a:t>time </a:t>
            </a:r>
            <a:r>
              <a:rPr lang="en-US" dirty="0"/>
              <a:t>&amp; communicate with Arika, Mark, and the office</a:t>
            </a:r>
          </a:p>
          <a:p>
            <a:pPr marL="0" indent="0">
              <a:buNone/>
            </a:pPr>
            <a:endParaRPr lang="en-US" dirty="0"/>
          </a:p>
          <a:p>
            <a:r>
              <a:rPr lang="en-US" dirty="0"/>
              <a:t>Class schedules are up to each grade level</a:t>
            </a:r>
          </a:p>
        </p:txBody>
      </p:sp>
    </p:spTree>
    <p:extLst>
      <p:ext uri="{BB962C8B-B14F-4D97-AF65-F5344CB8AC3E}">
        <p14:creationId xmlns:p14="http://schemas.microsoft.com/office/powerpoint/2010/main" val="40612929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Day of School – </a:t>
            </a:r>
            <a:r>
              <a:rPr lang="en-US" dirty="0" smtClean="0"/>
              <a:t>8</a:t>
            </a:r>
            <a:r>
              <a:rPr lang="en-US" baseline="30000" dirty="0" smtClean="0"/>
              <a:t>th</a:t>
            </a:r>
            <a:r>
              <a:rPr lang="en-US" dirty="0" smtClean="0"/>
              <a:t> </a:t>
            </a:r>
            <a:r>
              <a:rPr lang="en-US" dirty="0"/>
              <a:t>Grade</a:t>
            </a:r>
          </a:p>
        </p:txBody>
      </p:sp>
      <p:sp>
        <p:nvSpPr>
          <p:cNvPr id="3" name="Content Placeholder 2"/>
          <p:cNvSpPr>
            <a:spLocks noGrp="1"/>
          </p:cNvSpPr>
          <p:nvPr>
            <p:ph idx="1"/>
          </p:nvPr>
        </p:nvSpPr>
        <p:spPr/>
        <p:txBody>
          <a:bodyPr>
            <a:normAutofit/>
          </a:bodyPr>
          <a:lstStyle/>
          <a:p>
            <a:r>
              <a:rPr lang="en-US" dirty="0"/>
              <a:t>8:28-9:28 AM Grade Level Meeting in Cafeteria</a:t>
            </a:r>
          </a:p>
          <a:p>
            <a:r>
              <a:rPr lang="en-US" dirty="0"/>
              <a:t>12:20-12:50 PM Lunch</a:t>
            </a:r>
          </a:p>
          <a:p>
            <a:r>
              <a:rPr lang="en-US" dirty="0"/>
              <a:t>Be fair to </a:t>
            </a:r>
            <a:r>
              <a:rPr lang="en-US" dirty="0" smtClean="0"/>
              <a:t>Mitch, Debbie, Blake </a:t>
            </a:r>
            <a:r>
              <a:rPr lang="en-US" dirty="0"/>
              <a:t>and their time</a:t>
            </a:r>
          </a:p>
          <a:p>
            <a:pPr marL="0" indent="0">
              <a:buNone/>
            </a:pPr>
            <a:endParaRPr lang="en-US" dirty="0"/>
          </a:p>
          <a:p>
            <a:r>
              <a:rPr lang="en-US" dirty="0"/>
              <a:t>Class schedules are up to each grade </a:t>
            </a:r>
            <a:r>
              <a:rPr lang="en-US" dirty="0" smtClean="0"/>
              <a:t>level &amp; </a:t>
            </a:r>
            <a:r>
              <a:rPr lang="en-US" dirty="0"/>
              <a:t>communicate with Arika, Mark, and the office</a:t>
            </a:r>
            <a:endParaRPr lang="en-US" dirty="0" smtClean="0"/>
          </a:p>
          <a:p>
            <a:endParaRPr lang="en-US" dirty="0"/>
          </a:p>
        </p:txBody>
      </p:sp>
    </p:spTree>
    <p:extLst>
      <p:ext uri="{BB962C8B-B14F-4D97-AF65-F5344CB8AC3E}">
        <p14:creationId xmlns:p14="http://schemas.microsoft.com/office/powerpoint/2010/main" val="1467220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Important Dates</a:t>
            </a:r>
            <a:endParaRPr lang="en-US" dirty="0"/>
          </a:p>
        </p:txBody>
      </p:sp>
      <p:sp>
        <p:nvSpPr>
          <p:cNvPr id="3" name="Content Placeholder 2"/>
          <p:cNvSpPr>
            <a:spLocks noGrp="1"/>
          </p:cNvSpPr>
          <p:nvPr>
            <p:ph idx="1"/>
          </p:nvPr>
        </p:nvSpPr>
        <p:spPr/>
        <p:txBody>
          <a:bodyPr/>
          <a:lstStyle/>
          <a:p>
            <a:r>
              <a:rPr lang="en-US" dirty="0" smtClean="0"/>
              <a:t>UCMS Events Calendar</a:t>
            </a:r>
          </a:p>
          <a:p>
            <a:pPr lvl="1"/>
            <a:r>
              <a:rPr lang="en-US" dirty="0" smtClean="0"/>
              <a:t>Dates on calendars</a:t>
            </a:r>
          </a:p>
          <a:p>
            <a:r>
              <a:rPr lang="en-US" dirty="0" smtClean="0"/>
              <a:t>Challenge </a:t>
            </a:r>
            <a:r>
              <a:rPr lang="en-US" dirty="0" smtClean="0"/>
              <a:t>Day 8/21</a:t>
            </a:r>
          </a:p>
          <a:p>
            <a:pPr lvl="1"/>
            <a:r>
              <a:rPr lang="en-US" dirty="0" smtClean="0"/>
              <a:t>Volunteer sign up</a:t>
            </a:r>
            <a:endParaRPr lang="en-US" dirty="0" smtClean="0"/>
          </a:p>
          <a:p>
            <a:r>
              <a:rPr lang="en-US" dirty="0" smtClean="0"/>
              <a:t>??</a:t>
            </a:r>
            <a:endParaRPr lang="en-US" dirty="0" smtClean="0"/>
          </a:p>
          <a:p>
            <a:pPr marL="0" indent="0">
              <a:buNone/>
            </a:pPr>
            <a:endParaRPr lang="en-US" dirty="0" smtClean="0"/>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779929"/>
            <a:ext cx="5717164" cy="3739529"/>
          </a:xfrm>
          <a:prstGeom prst="rect">
            <a:avLst/>
          </a:prstGeom>
        </p:spPr>
      </p:pic>
    </p:spTree>
    <p:extLst>
      <p:ext uri="{BB962C8B-B14F-4D97-AF65-F5344CB8AC3E}">
        <p14:creationId xmlns:p14="http://schemas.microsoft.com/office/powerpoint/2010/main" val="22666484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Parent Night</a:t>
            </a:r>
            <a:endParaRPr lang="en-US" dirty="0"/>
          </a:p>
        </p:txBody>
      </p:sp>
      <p:sp>
        <p:nvSpPr>
          <p:cNvPr id="3" name="Content Placeholder 2"/>
          <p:cNvSpPr>
            <a:spLocks noGrp="1"/>
          </p:cNvSpPr>
          <p:nvPr>
            <p:ph idx="1"/>
          </p:nvPr>
        </p:nvSpPr>
        <p:spPr/>
        <p:txBody>
          <a:bodyPr>
            <a:normAutofit lnSpcReduction="10000"/>
          </a:bodyPr>
          <a:lstStyle/>
          <a:p>
            <a:r>
              <a:rPr lang="en-US" dirty="0" smtClean="0"/>
              <a:t>August </a:t>
            </a:r>
            <a:r>
              <a:rPr lang="en-US" dirty="0"/>
              <a:t>6</a:t>
            </a:r>
            <a:r>
              <a:rPr lang="en-US" dirty="0" smtClean="0"/>
              <a:t>th </a:t>
            </a:r>
            <a:r>
              <a:rPr lang="en-US" dirty="0"/>
              <a:t>from 7-8 </a:t>
            </a:r>
            <a:r>
              <a:rPr lang="en-US" dirty="0" smtClean="0"/>
              <a:t>PM</a:t>
            </a:r>
          </a:p>
          <a:p>
            <a:r>
              <a:rPr lang="en-US" dirty="0" smtClean="0"/>
              <a:t>There will be no presentation in the gym. Monica and I will give parents a flyer as they enter. This will give them more time to visit with all of you. Lisa </a:t>
            </a:r>
            <a:r>
              <a:rPr lang="en-US" dirty="0" smtClean="0"/>
              <a:t>will be here to help print schedules if need be. </a:t>
            </a:r>
            <a:r>
              <a:rPr lang="en-US" dirty="0"/>
              <a:t>The expectation will be for the teachers to be at their door to greet families. Families can enter your room, drop off supplies, ask you questions, etc. Keeping you in the hallway encourages families to interact with you, but prevents anyone from monopolizing your time and/or engaging in a more in depth conversation that would be more appropriate at another time. If you wish to have a handout or brochure of some kind to give out you may do that as well. </a:t>
            </a:r>
            <a:r>
              <a:rPr lang="en-US" dirty="0" smtClean="0"/>
              <a:t>Monica or I will come on the PA at 8 PM to signal the end of the evening.</a:t>
            </a:r>
            <a:endParaRPr lang="en-US" dirty="0"/>
          </a:p>
        </p:txBody>
      </p:sp>
    </p:spTree>
    <p:extLst>
      <p:ext uri="{BB962C8B-B14F-4D97-AF65-F5344CB8AC3E}">
        <p14:creationId xmlns:p14="http://schemas.microsoft.com/office/powerpoint/2010/main" val="23621737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Workroom Fund</a:t>
            </a:r>
            <a:endParaRPr lang="en-US" dirty="0"/>
          </a:p>
        </p:txBody>
      </p:sp>
      <p:sp>
        <p:nvSpPr>
          <p:cNvPr id="3" name="Content Placeholder 2"/>
          <p:cNvSpPr>
            <a:spLocks noGrp="1"/>
          </p:cNvSpPr>
          <p:nvPr>
            <p:ph idx="1"/>
          </p:nvPr>
        </p:nvSpPr>
        <p:spPr/>
        <p:txBody>
          <a:bodyPr/>
          <a:lstStyle/>
          <a:p>
            <a:r>
              <a:rPr lang="en-US" dirty="0" smtClean="0"/>
              <a:t>$10 to Lisa – this covers sympathy cards and flowers, lunchroom supplies, coffee, etc.</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2364" y="2560830"/>
            <a:ext cx="7259781" cy="4152273"/>
          </a:xfrm>
          <a:prstGeom prst="rect">
            <a:avLst/>
          </a:prstGeom>
        </p:spPr>
      </p:pic>
    </p:spTree>
    <p:extLst>
      <p:ext uri="{BB962C8B-B14F-4D97-AF65-F5344CB8AC3E}">
        <p14:creationId xmlns:p14="http://schemas.microsoft.com/office/powerpoint/2010/main" val="16228040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 Room</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W-F Handbook Information</a:t>
            </a:r>
          </a:p>
          <a:p>
            <a:r>
              <a:rPr lang="en-US" dirty="0" smtClean="0"/>
              <a:t>Will meet with this group for the first part of August </a:t>
            </a:r>
            <a:r>
              <a:rPr lang="en-US" dirty="0" smtClean="0"/>
              <a:t>in homeroom before transitioning to success</a:t>
            </a:r>
            <a:endParaRPr lang="en-US" dirty="0" smtClean="0"/>
          </a:p>
          <a:p>
            <a:r>
              <a:rPr lang="en-US" dirty="0" smtClean="0"/>
              <a:t>Bully Education for students and staff</a:t>
            </a:r>
          </a:p>
          <a:p>
            <a:r>
              <a:rPr lang="en-US" dirty="0" smtClean="0"/>
              <a:t>Gang Education for students and </a:t>
            </a:r>
            <a:r>
              <a:rPr lang="en-US" dirty="0" smtClean="0"/>
              <a:t>staff</a:t>
            </a:r>
            <a:endParaRPr lang="en-US" dirty="0" smtClean="0"/>
          </a:p>
          <a:p>
            <a:r>
              <a:rPr lang="en-US" dirty="0"/>
              <a:t>Build relationship with these students</a:t>
            </a:r>
          </a:p>
          <a:p>
            <a:pPr lvl="1"/>
            <a:r>
              <a:rPr lang="en-US" dirty="0"/>
              <a:t>This will be your study hall group</a:t>
            </a:r>
          </a:p>
          <a:p>
            <a:pPr lvl="1"/>
            <a:r>
              <a:rPr lang="en-US" dirty="0"/>
              <a:t>We will use home room after Success Period Begins to handle advisory types of things, surveys, etc.</a:t>
            </a:r>
          </a:p>
          <a:p>
            <a:r>
              <a:rPr lang="en-US" dirty="0" smtClean="0"/>
              <a:t>Clubs (everyone – email Monica) (first three Fridays of the month) &amp; Competition Day (last Friday of the month) – stay tuned for a schedule of dates, will begin in September</a:t>
            </a:r>
          </a:p>
          <a:p>
            <a:r>
              <a:rPr lang="en-US" dirty="0"/>
              <a:t>Success Period will ‘officially’ begin </a:t>
            </a:r>
            <a:r>
              <a:rPr lang="en-US" dirty="0" smtClean="0"/>
              <a:t>August </a:t>
            </a:r>
            <a:r>
              <a:rPr lang="en-US" dirty="0" smtClean="0"/>
              <a:t>19</a:t>
            </a:r>
            <a:r>
              <a:rPr lang="en-US" baseline="30000" dirty="0" smtClean="0"/>
              <a:t>th</a:t>
            </a:r>
            <a:r>
              <a:rPr lang="en-US" dirty="0" smtClean="0"/>
              <a:t> </a:t>
            </a:r>
            <a:r>
              <a:rPr lang="en-US" dirty="0" smtClean="0"/>
              <a:t>and adjusted after NWEA Round </a:t>
            </a:r>
            <a:r>
              <a:rPr lang="en-US" dirty="0" smtClean="0"/>
              <a:t>1</a:t>
            </a:r>
            <a:endParaRPr lang="en-US" dirty="0"/>
          </a:p>
          <a:p>
            <a:r>
              <a:rPr lang="en-US" dirty="0" smtClean="0"/>
              <a:t>Handbook/Drug </a:t>
            </a:r>
            <a:r>
              <a:rPr lang="en-US" dirty="0" smtClean="0"/>
              <a:t>Testing Sign-Offs</a:t>
            </a:r>
          </a:p>
        </p:txBody>
      </p:sp>
    </p:spTree>
    <p:extLst>
      <p:ext uri="{BB962C8B-B14F-4D97-AF65-F5344CB8AC3E}">
        <p14:creationId xmlns:p14="http://schemas.microsoft.com/office/powerpoint/2010/main" val="9422199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School Safety</a:t>
            </a:r>
            <a:endParaRPr lang="en-US" dirty="0"/>
          </a:p>
        </p:txBody>
      </p:sp>
      <p:sp>
        <p:nvSpPr>
          <p:cNvPr id="3" name="Content Placeholder 2"/>
          <p:cNvSpPr>
            <a:spLocks noGrp="1"/>
          </p:cNvSpPr>
          <p:nvPr>
            <p:ph idx="1"/>
          </p:nvPr>
        </p:nvSpPr>
        <p:spPr>
          <a:xfrm>
            <a:off x="838200" y="1690688"/>
            <a:ext cx="10515600" cy="5167312"/>
          </a:xfrm>
        </p:spPr>
        <p:txBody>
          <a:bodyPr>
            <a:normAutofit fontScale="77500" lnSpcReduction="20000"/>
          </a:bodyPr>
          <a:lstStyle/>
          <a:p>
            <a:r>
              <a:rPr lang="en-US" dirty="0" smtClean="0"/>
              <a:t>School Safety Team (Daniel, Ron, </a:t>
            </a:r>
            <a:r>
              <a:rPr lang="en-US" dirty="0" smtClean="0"/>
              <a:t>7</a:t>
            </a:r>
            <a:r>
              <a:rPr lang="en-US" baseline="30000" dirty="0" smtClean="0"/>
              <a:t>th</a:t>
            </a:r>
            <a:r>
              <a:rPr lang="en-US" dirty="0" smtClean="0"/>
              <a:t> grade teacher?, </a:t>
            </a:r>
            <a:r>
              <a:rPr lang="en-US" dirty="0" smtClean="0"/>
              <a:t>Bryanne, Lori, Lisa, Amy, &amp; Monica)</a:t>
            </a:r>
          </a:p>
          <a:p>
            <a:r>
              <a:rPr lang="en-US" dirty="0" smtClean="0"/>
              <a:t>Will meet quarterly to discuss school safety issues</a:t>
            </a:r>
          </a:p>
          <a:p>
            <a:r>
              <a:rPr lang="en-US" dirty="0" smtClean="0"/>
              <a:t>Ron is out September 30</a:t>
            </a:r>
            <a:r>
              <a:rPr lang="en-US" baseline="30000" dirty="0" smtClean="0"/>
              <a:t>th</a:t>
            </a:r>
            <a:r>
              <a:rPr lang="en-US" dirty="0" smtClean="0"/>
              <a:t> – October 1st for School Safety Conference</a:t>
            </a:r>
          </a:p>
          <a:p>
            <a:r>
              <a:rPr lang="en-US" dirty="0" smtClean="0"/>
              <a:t>Daniel &amp; </a:t>
            </a:r>
            <a:r>
              <a:rPr lang="en-US" dirty="0" smtClean="0"/>
              <a:t>Monica are out ???</a:t>
            </a:r>
          </a:p>
          <a:p>
            <a:r>
              <a:rPr lang="en-US" dirty="0" smtClean="0"/>
              <a:t>Visibility &amp; </a:t>
            </a:r>
            <a:r>
              <a:rPr lang="en-US" dirty="0" smtClean="0"/>
              <a:t>Supervision – report all JDLRs</a:t>
            </a:r>
            <a:endParaRPr lang="en-US" dirty="0" smtClean="0"/>
          </a:p>
          <a:p>
            <a:r>
              <a:rPr lang="en-US" dirty="0" smtClean="0"/>
              <a:t>Safety Drills (Tornado, Fire, &amp; Lockdown during the first week) – convocation on Friday – normal schedule… maybe leave a few minutes early from 7</a:t>
            </a:r>
            <a:r>
              <a:rPr lang="en-US" baseline="30000" dirty="0" smtClean="0"/>
              <a:t>th</a:t>
            </a:r>
            <a:r>
              <a:rPr lang="en-US" dirty="0" smtClean="0"/>
              <a:t> period?</a:t>
            </a:r>
          </a:p>
          <a:p>
            <a:r>
              <a:rPr lang="en-US" dirty="0"/>
              <a:t>Fire Drills are over the P/A – not the alarm </a:t>
            </a:r>
            <a:r>
              <a:rPr lang="en-US" dirty="0" smtClean="0"/>
              <a:t>system</a:t>
            </a:r>
          </a:p>
          <a:p>
            <a:r>
              <a:rPr lang="en-US" dirty="0" smtClean="0"/>
              <a:t>Orange Signs</a:t>
            </a:r>
          </a:p>
          <a:p>
            <a:r>
              <a:rPr lang="en-US" dirty="0" smtClean="0"/>
              <a:t>DCS Reporting Law Change (documentation form is in UCMS forms)</a:t>
            </a:r>
          </a:p>
          <a:p>
            <a:r>
              <a:rPr lang="en-US" dirty="0"/>
              <a:t>Classroom safety</a:t>
            </a:r>
          </a:p>
          <a:p>
            <a:pPr lvl="1"/>
            <a:r>
              <a:rPr lang="en-US" dirty="0"/>
              <a:t>Neat &amp; orderly</a:t>
            </a:r>
          </a:p>
          <a:p>
            <a:pPr lvl="1"/>
            <a:r>
              <a:rPr lang="en-US" dirty="0"/>
              <a:t>Nothing stacked on top of shelves</a:t>
            </a:r>
          </a:p>
          <a:p>
            <a:pPr lvl="1"/>
            <a:r>
              <a:rPr lang="en-US" dirty="0"/>
              <a:t>Clear walkways</a:t>
            </a:r>
          </a:p>
          <a:p>
            <a:pPr marL="228600" lvl="1">
              <a:spcBef>
                <a:spcPts val="1000"/>
              </a:spcBef>
            </a:pPr>
            <a:r>
              <a:rPr lang="en-US" sz="2800" dirty="0" smtClean="0"/>
              <a:t>Anything </a:t>
            </a:r>
            <a:r>
              <a:rPr lang="en-US" sz="2800" dirty="0"/>
              <a:t>you want discussed</a:t>
            </a:r>
            <a:r>
              <a:rPr lang="en-US" sz="2800" dirty="0" smtClean="0"/>
              <a:t>?</a:t>
            </a:r>
            <a:endParaRPr lang="en-US" sz="2800" dirty="0"/>
          </a:p>
        </p:txBody>
      </p:sp>
    </p:spTree>
    <p:extLst>
      <p:ext uri="{BB962C8B-B14F-4D97-AF65-F5344CB8AC3E}">
        <p14:creationId xmlns:p14="http://schemas.microsoft.com/office/powerpoint/2010/main" val="23673231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Discipline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Teachers will handle all tardy disciplinary </a:t>
            </a:r>
            <a:r>
              <a:rPr lang="en-US" dirty="0" smtClean="0"/>
              <a:t>notices except first period – notify Lisa of any </a:t>
            </a:r>
            <a:r>
              <a:rPr lang="en-US" dirty="0" err="1" smtClean="0"/>
              <a:t>tardies</a:t>
            </a:r>
            <a:r>
              <a:rPr lang="en-US" dirty="0" smtClean="0"/>
              <a:t> to first period that don’t arrive with a pass</a:t>
            </a:r>
            <a:endParaRPr lang="en-US" dirty="0" smtClean="0"/>
          </a:p>
          <a:p>
            <a:r>
              <a:rPr lang="en-US" dirty="0" smtClean="0"/>
              <a:t>Lunch </a:t>
            </a:r>
            <a:r>
              <a:rPr lang="en-US" dirty="0" smtClean="0"/>
              <a:t>Detention/ISS – Bev</a:t>
            </a:r>
          </a:p>
          <a:p>
            <a:r>
              <a:rPr lang="en-US" dirty="0" smtClean="0"/>
              <a:t>Friday School 3:15 – 5:00 PM</a:t>
            </a:r>
          </a:p>
          <a:p>
            <a:r>
              <a:rPr lang="en-US" dirty="0" smtClean="0"/>
              <a:t>Monica’s Role (come into your room – provide support in the classroom)</a:t>
            </a:r>
          </a:p>
          <a:p>
            <a:r>
              <a:rPr lang="en-US" dirty="0" smtClean="0"/>
              <a:t>Incentive (Success &amp; PBIS) – year </a:t>
            </a:r>
            <a:r>
              <a:rPr lang="en-US" smtClean="0"/>
              <a:t>end activities</a:t>
            </a:r>
            <a:endParaRPr lang="en-US" dirty="0" smtClean="0"/>
          </a:p>
          <a:p>
            <a:pPr lvl="1"/>
            <a:r>
              <a:rPr lang="en-US" dirty="0"/>
              <a:t>Earn a D- or better in all classes, including citizenship –</a:t>
            </a:r>
            <a:endParaRPr lang="en-US" sz="2800" dirty="0"/>
          </a:p>
          <a:p>
            <a:pPr lvl="1"/>
            <a:r>
              <a:rPr lang="en-US" dirty="0"/>
              <a:t>No in-school or out-of-school suspensions </a:t>
            </a:r>
            <a:endParaRPr lang="en-US" sz="2800" dirty="0"/>
          </a:p>
          <a:p>
            <a:pPr lvl="1"/>
            <a:r>
              <a:rPr lang="en-US" dirty="0"/>
              <a:t>No more 3 </a:t>
            </a:r>
            <a:r>
              <a:rPr lang="en-US" dirty="0" err="1"/>
              <a:t>tardies</a:t>
            </a:r>
            <a:r>
              <a:rPr lang="en-US" dirty="0"/>
              <a:t> to any class per 9 weeks </a:t>
            </a:r>
            <a:endParaRPr lang="en-US" sz="2800" dirty="0"/>
          </a:p>
          <a:p>
            <a:pPr lvl="1"/>
            <a:r>
              <a:rPr lang="en-US" dirty="0"/>
              <a:t>No more than 3 disciplinary referrals per 9 weeks (it cannot be a level 3 or 4 offense) </a:t>
            </a:r>
            <a:endParaRPr lang="en-US" sz="2800" dirty="0"/>
          </a:p>
          <a:p>
            <a:pPr lvl="1"/>
            <a:r>
              <a:rPr lang="en-US" dirty="0"/>
              <a:t>No more than 3 full day absences per 9 weeks except for doctor excused absences</a:t>
            </a:r>
            <a:endParaRPr lang="en-US" sz="2800" dirty="0"/>
          </a:p>
          <a:p>
            <a:pPr lvl="1"/>
            <a:r>
              <a:rPr lang="en-US" dirty="0"/>
              <a:t>No F in citizenship</a:t>
            </a:r>
            <a:endParaRPr lang="en-US" sz="2800" dirty="0"/>
          </a:p>
          <a:p>
            <a:pPr lvl="1"/>
            <a:r>
              <a:rPr lang="en-US" dirty="0" smtClean="0"/>
              <a:t>Success/Behavior/ILEARN Attendance/Year End Activities</a:t>
            </a:r>
            <a:endParaRPr lang="en-US" dirty="0"/>
          </a:p>
        </p:txBody>
      </p:sp>
    </p:spTree>
    <p:extLst>
      <p:ext uri="{BB962C8B-B14F-4D97-AF65-F5344CB8AC3E}">
        <p14:creationId xmlns:p14="http://schemas.microsoft.com/office/powerpoint/2010/main" val="1469711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7905" y="323889"/>
            <a:ext cx="10515600" cy="1325563"/>
          </a:xfrm>
        </p:spPr>
        <p:txBody>
          <a:bodyPr/>
          <a:lstStyle/>
          <a:p>
            <a:r>
              <a:rPr lang="en-US" strike="sngStrike" dirty="0" smtClean="0">
                <a:solidFill>
                  <a:srgbClr val="FF0000"/>
                </a:solidFill>
              </a:rPr>
              <a:t>Old</a:t>
            </a:r>
            <a:r>
              <a:rPr lang="en-US" dirty="0" smtClean="0"/>
              <a:t> Familiar Faces in New Places</a:t>
            </a:r>
            <a:endParaRPr lang="en-US" strike="sngStrike"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5466" y="2560455"/>
            <a:ext cx="3871898" cy="3754148"/>
          </a:xfrm>
          <a:prstGeom prst="rect">
            <a:avLst/>
          </a:prstGeom>
        </p:spPr>
      </p:pic>
      <p:sp>
        <p:nvSpPr>
          <p:cNvPr id="5" name="TextBox 4"/>
          <p:cNvSpPr txBox="1"/>
          <p:nvPr/>
        </p:nvSpPr>
        <p:spPr>
          <a:xfrm rot="19999398">
            <a:off x="797749" y="1991030"/>
            <a:ext cx="3311235" cy="830997"/>
          </a:xfrm>
          <a:prstGeom prst="rect">
            <a:avLst/>
          </a:prstGeom>
          <a:noFill/>
          <a:ln>
            <a:solidFill>
              <a:srgbClr val="FF0000"/>
            </a:solidFill>
          </a:ln>
        </p:spPr>
        <p:txBody>
          <a:bodyPr wrap="square" rtlCol="0">
            <a:spAutoFit/>
          </a:bodyPr>
          <a:lstStyle/>
          <a:p>
            <a:pPr algn="ctr"/>
            <a:r>
              <a:rPr lang="en-US" sz="2400" dirty="0" smtClean="0">
                <a:solidFill>
                  <a:srgbClr val="FF0000"/>
                </a:solidFill>
              </a:rPr>
              <a:t>Emily Snyder</a:t>
            </a:r>
          </a:p>
          <a:p>
            <a:pPr algn="ctr"/>
            <a:r>
              <a:rPr lang="en-US" sz="2400" dirty="0" smtClean="0">
                <a:solidFill>
                  <a:srgbClr val="FF0000"/>
                </a:solidFill>
              </a:rPr>
              <a:t>8</a:t>
            </a:r>
            <a:r>
              <a:rPr lang="en-US" sz="2400" baseline="30000" dirty="0" smtClean="0">
                <a:solidFill>
                  <a:srgbClr val="FF0000"/>
                </a:solidFill>
              </a:rPr>
              <a:t>th</a:t>
            </a:r>
            <a:r>
              <a:rPr lang="en-US" sz="2400" dirty="0" smtClean="0">
                <a:solidFill>
                  <a:srgbClr val="FF0000"/>
                </a:solidFill>
              </a:rPr>
              <a:t> Grade ELA</a:t>
            </a:r>
            <a:endParaRPr lang="en-US" sz="2400" dirty="0">
              <a:solidFill>
                <a:srgbClr val="FF0000"/>
              </a:solidFill>
            </a:endParaRPr>
          </a:p>
        </p:txBody>
      </p:sp>
      <p:cxnSp>
        <p:nvCxnSpPr>
          <p:cNvPr id="9" name="Straight Arrow Connector 8"/>
          <p:cNvCxnSpPr/>
          <p:nvPr/>
        </p:nvCxnSpPr>
        <p:spPr>
          <a:xfrm flipH="1" flipV="1">
            <a:off x="2840182" y="2691781"/>
            <a:ext cx="1279108" cy="106289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7794782" y="3446189"/>
            <a:ext cx="1856510" cy="6214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2178214">
            <a:off x="8837394" y="3025189"/>
            <a:ext cx="3195651" cy="830997"/>
          </a:xfrm>
          <a:prstGeom prst="rect">
            <a:avLst/>
          </a:prstGeom>
          <a:noFill/>
          <a:ln>
            <a:solidFill>
              <a:srgbClr val="FF0000"/>
            </a:solidFill>
          </a:ln>
        </p:spPr>
        <p:txBody>
          <a:bodyPr wrap="square" rtlCol="0">
            <a:spAutoFit/>
          </a:bodyPr>
          <a:lstStyle/>
          <a:p>
            <a:pPr algn="ctr"/>
            <a:r>
              <a:rPr lang="en-US" sz="2400" dirty="0" smtClean="0">
                <a:solidFill>
                  <a:srgbClr val="FF0000"/>
                </a:solidFill>
              </a:rPr>
              <a:t>Joel Hofmann</a:t>
            </a:r>
          </a:p>
          <a:p>
            <a:pPr algn="ctr"/>
            <a:r>
              <a:rPr lang="en-US" sz="2400" dirty="0">
                <a:solidFill>
                  <a:srgbClr val="FF0000"/>
                </a:solidFill>
              </a:rPr>
              <a:t>6</a:t>
            </a:r>
            <a:r>
              <a:rPr lang="en-US" sz="2400" baseline="30000" dirty="0" smtClean="0">
                <a:solidFill>
                  <a:srgbClr val="FF0000"/>
                </a:solidFill>
              </a:rPr>
              <a:t>th</a:t>
            </a:r>
            <a:r>
              <a:rPr lang="en-US" sz="2400" dirty="0" smtClean="0">
                <a:solidFill>
                  <a:srgbClr val="FF0000"/>
                </a:solidFill>
              </a:rPr>
              <a:t> Grade Social Studies</a:t>
            </a:r>
          </a:p>
        </p:txBody>
      </p:sp>
      <p:cxnSp>
        <p:nvCxnSpPr>
          <p:cNvPr id="6" name="Straight Arrow Connector 5"/>
          <p:cNvCxnSpPr/>
          <p:nvPr/>
        </p:nvCxnSpPr>
        <p:spPr>
          <a:xfrm>
            <a:off x="7651225" y="5149597"/>
            <a:ext cx="1187975" cy="748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245926" y="5941257"/>
            <a:ext cx="3311235" cy="830997"/>
          </a:xfrm>
          <a:prstGeom prst="rect">
            <a:avLst/>
          </a:prstGeom>
          <a:noFill/>
          <a:ln>
            <a:solidFill>
              <a:srgbClr val="00B0F0"/>
            </a:solidFill>
          </a:ln>
        </p:spPr>
        <p:txBody>
          <a:bodyPr wrap="square" rtlCol="0">
            <a:spAutoFit/>
          </a:bodyPr>
          <a:lstStyle/>
          <a:p>
            <a:pPr algn="ctr"/>
            <a:r>
              <a:rPr lang="en-US" sz="2400" dirty="0" smtClean="0">
                <a:solidFill>
                  <a:srgbClr val="00B0F0"/>
                </a:solidFill>
              </a:rPr>
              <a:t>ISS/Lunch Detention</a:t>
            </a:r>
          </a:p>
          <a:p>
            <a:pPr algn="ctr"/>
            <a:r>
              <a:rPr lang="en-US" sz="2400" dirty="0" smtClean="0">
                <a:solidFill>
                  <a:srgbClr val="00B0F0"/>
                </a:solidFill>
              </a:rPr>
              <a:t>Moved to Office</a:t>
            </a:r>
            <a:endParaRPr lang="en-US" sz="2400" dirty="0">
              <a:solidFill>
                <a:srgbClr val="00B0F0"/>
              </a:solidFill>
            </a:endParaRPr>
          </a:p>
        </p:txBody>
      </p:sp>
      <p:sp>
        <p:nvSpPr>
          <p:cNvPr id="11" name="TextBox 10"/>
          <p:cNvSpPr txBox="1"/>
          <p:nvPr/>
        </p:nvSpPr>
        <p:spPr>
          <a:xfrm>
            <a:off x="5141303" y="1395484"/>
            <a:ext cx="3535821" cy="830997"/>
          </a:xfrm>
          <a:prstGeom prst="rect">
            <a:avLst/>
          </a:prstGeom>
          <a:noFill/>
          <a:ln>
            <a:solidFill>
              <a:schemeClr val="accent1"/>
            </a:solidFill>
          </a:ln>
        </p:spPr>
        <p:txBody>
          <a:bodyPr wrap="square" rtlCol="0">
            <a:spAutoFit/>
          </a:bodyPr>
          <a:lstStyle/>
          <a:p>
            <a:pPr algn="ctr"/>
            <a:r>
              <a:rPr lang="en-US" sz="2400" dirty="0" smtClean="0">
                <a:solidFill>
                  <a:srgbClr val="00B0F0"/>
                </a:solidFill>
              </a:rPr>
              <a:t>Daniel Taylor</a:t>
            </a:r>
          </a:p>
          <a:p>
            <a:pPr algn="ctr"/>
            <a:r>
              <a:rPr lang="en-US" sz="2400" dirty="0" smtClean="0">
                <a:solidFill>
                  <a:srgbClr val="00B0F0"/>
                </a:solidFill>
              </a:rPr>
              <a:t>8</a:t>
            </a:r>
            <a:r>
              <a:rPr lang="en-US" sz="2400" baseline="30000" dirty="0" smtClean="0">
                <a:solidFill>
                  <a:srgbClr val="00B0F0"/>
                </a:solidFill>
              </a:rPr>
              <a:t>th</a:t>
            </a:r>
            <a:r>
              <a:rPr lang="en-US" sz="2400" dirty="0" smtClean="0">
                <a:solidFill>
                  <a:srgbClr val="00B0F0"/>
                </a:solidFill>
              </a:rPr>
              <a:t> Grade Social Studies</a:t>
            </a:r>
          </a:p>
        </p:txBody>
      </p:sp>
      <p:cxnSp>
        <p:nvCxnSpPr>
          <p:cNvPr id="19" name="Straight Arrow Connector 18"/>
          <p:cNvCxnSpPr>
            <a:endCxn id="11" idx="2"/>
          </p:cNvCxnSpPr>
          <p:nvPr/>
        </p:nvCxnSpPr>
        <p:spPr>
          <a:xfrm flipV="1">
            <a:off x="6583941" y="2226481"/>
            <a:ext cx="325273" cy="8791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98764" y="5524009"/>
            <a:ext cx="3620526" cy="461665"/>
          </a:xfrm>
          <a:prstGeom prst="rect">
            <a:avLst/>
          </a:prstGeom>
          <a:noFill/>
        </p:spPr>
        <p:txBody>
          <a:bodyPr wrap="square" rtlCol="0">
            <a:spAutoFit/>
          </a:bodyPr>
          <a:lstStyle/>
          <a:p>
            <a:pPr algn="ctr"/>
            <a:r>
              <a:rPr lang="en-US" sz="2400" dirty="0" smtClean="0"/>
              <a:t>h</a:t>
            </a:r>
            <a:endParaRPr lang="en-US" sz="2400" dirty="0"/>
          </a:p>
        </p:txBody>
      </p:sp>
    </p:spTree>
    <p:extLst>
      <p:ext uri="{BB962C8B-B14F-4D97-AF65-F5344CB8AC3E}">
        <p14:creationId xmlns:p14="http://schemas.microsoft.com/office/powerpoint/2010/main" val="25458131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 Lineup</a:t>
            </a:r>
            <a:endParaRPr lang="en-US" dirty="0"/>
          </a:p>
        </p:txBody>
      </p:sp>
      <p:sp>
        <p:nvSpPr>
          <p:cNvPr id="3" name="Content Placeholder 2"/>
          <p:cNvSpPr>
            <a:spLocks noGrp="1"/>
          </p:cNvSpPr>
          <p:nvPr>
            <p:ph idx="1"/>
          </p:nvPr>
        </p:nvSpPr>
        <p:spPr/>
        <p:txBody>
          <a:bodyPr/>
          <a:lstStyle/>
          <a:p>
            <a:pPr marL="0" indent="0">
              <a:buNone/>
            </a:pPr>
            <a:r>
              <a:rPr lang="en-US" dirty="0" smtClean="0"/>
              <a:t>Copies of these are on the table – please remember to assist students (especially our 6</a:t>
            </a:r>
            <a:r>
              <a:rPr lang="en-US" baseline="30000" dirty="0" smtClean="0"/>
              <a:t>th</a:t>
            </a:r>
            <a:r>
              <a:rPr lang="en-US" dirty="0" smtClean="0"/>
              <a:t> graders) as they navigate this process</a:t>
            </a:r>
          </a:p>
          <a:p>
            <a:pPr marL="0" indent="0">
              <a:buNone/>
            </a:pPr>
            <a:r>
              <a:rPr lang="en-US" dirty="0" smtClean="0"/>
              <a:t>*3:05 Bell – we must be more diligent!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114" y="3062216"/>
            <a:ext cx="10915772" cy="3114747"/>
          </a:xfrm>
          <a:prstGeom prst="rect">
            <a:avLst/>
          </a:prstGeom>
        </p:spPr>
      </p:pic>
    </p:spTree>
    <p:extLst>
      <p:ext uri="{BB962C8B-B14F-4D97-AF65-F5344CB8AC3E}">
        <p14:creationId xmlns:p14="http://schemas.microsoft.com/office/powerpoint/2010/main" val="19429104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Accountability</a:t>
            </a:r>
            <a:endParaRPr lang="en-US" dirty="0"/>
          </a:p>
        </p:txBody>
      </p:sp>
      <p:sp>
        <p:nvSpPr>
          <p:cNvPr id="3" name="Content Placeholder 2"/>
          <p:cNvSpPr>
            <a:spLocks noGrp="1"/>
          </p:cNvSpPr>
          <p:nvPr>
            <p:ph idx="1"/>
          </p:nvPr>
        </p:nvSpPr>
        <p:spPr/>
        <p:txBody>
          <a:bodyPr/>
          <a:lstStyle/>
          <a:p>
            <a:r>
              <a:rPr lang="en-US" dirty="0" smtClean="0"/>
              <a:t>ESSA </a:t>
            </a:r>
            <a:endParaRPr lang="en-US" dirty="0"/>
          </a:p>
          <a:p>
            <a:r>
              <a:rPr lang="en-US" dirty="0" smtClean="0"/>
              <a:t>Attendance, Science</a:t>
            </a:r>
          </a:p>
          <a:p>
            <a:r>
              <a:rPr lang="en-US" dirty="0" smtClean="0"/>
              <a:t>School Grade Cards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141254"/>
            <a:ext cx="4619193" cy="465340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427700"/>
            <a:ext cx="3200919" cy="2366963"/>
          </a:xfrm>
          <a:prstGeom prst="rect">
            <a:avLst/>
          </a:prstGeom>
        </p:spPr>
      </p:pic>
    </p:spTree>
    <p:extLst>
      <p:ext uri="{BB962C8B-B14F-4D97-AF65-F5344CB8AC3E}">
        <p14:creationId xmlns:p14="http://schemas.microsoft.com/office/powerpoint/2010/main" val="4857080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Housekeeping</a:t>
            </a:r>
            <a:endParaRPr lang="en-US" dirty="0"/>
          </a:p>
        </p:txBody>
      </p:sp>
      <p:sp>
        <p:nvSpPr>
          <p:cNvPr id="3" name="Content Placeholder 2"/>
          <p:cNvSpPr>
            <a:spLocks noGrp="1"/>
          </p:cNvSpPr>
          <p:nvPr>
            <p:ph idx="1"/>
          </p:nvPr>
        </p:nvSpPr>
        <p:spPr>
          <a:xfrm>
            <a:off x="838200" y="1690688"/>
            <a:ext cx="10515600" cy="4973347"/>
          </a:xfrm>
        </p:spPr>
        <p:txBody>
          <a:bodyPr>
            <a:normAutofit fontScale="77500" lnSpcReduction="20000"/>
          </a:bodyPr>
          <a:lstStyle/>
          <a:p>
            <a:r>
              <a:rPr lang="en-US" dirty="0" err="1" smtClean="0"/>
              <a:t>Centerstone</a:t>
            </a:r>
            <a:endParaRPr lang="en-US" dirty="0" smtClean="0"/>
          </a:p>
          <a:p>
            <a:r>
              <a:rPr lang="en-US" dirty="0" smtClean="0"/>
              <a:t>Water Bottles (lid and cannot spill)</a:t>
            </a:r>
          </a:p>
          <a:p>
            <a:r>
              <a:rPr lang="en-US" dirty="0" smtClean="0"/>
              <a:t>Committees</a:t>
            </a:r>
          </a:p>
          <a:p>
            <a:pPr lvl="1"/>
            <a:r>
              <a:rPr lang="en-US" dirty="0" smtClean="0"/>
              <a:t>Leadership Teams: Amy, Susan, &amp; Shannon</a:t>
            </a:r>
          </a:p>
          <a:p>
            <a:pPr lvl="1"/>
            <a:r>
              <a:rPr lang="en-US" dirty="0" smtClean="0"/>
              <a:t>School Improvement: </a:t>
            </a:r>
            <a:r>
              <a:rPr lang="en-US" dirty="0" smtClean="0"/>
              <a:t>Paige</a:t>
            </a:r>
            <a:r>
              <a:rPr lang="en-US" dirty="0" smtClean="0"/>
              <a:t>, Shannon, Tonia, </a:t>
            </a:r>
            <a:r>
              <a:rPr lang="en-US" dirty="0" smtClean="0"/>
              <a:t>Susan, </a:t>
            </a:r>
            <a:r>
              <a:rPr lang="en-US" dirty="0" smtClean="0"/>
              <a:t>Amy, Monica, Julene, &amp; Ron</a:t>
            </a:r>
          </a:p>
          <a:p>
            <a:pPr lvl="1"/>
            <a:r>
              <a:rPr lang="en-US" dirty="0" smtClean="0"/>
              <a:t>Crisis Team: Julene, </a:t>
            </a:r>
            <a:r>
              <a:rPr lang="en-US" dirty="0" smtClean="0"/>
              <a:t>Mark, </a:t>
            </a:r>
            <a:r>
              <a:rPr lang="en-US" dirty="0" smtClean="0"/>
              <a:t>Arika, Ron, Paige, Sharon, Donna, </a:t>
            </a:r>
            <a:r>
              <a:rPr lang="en-US" dirty="0" smtClean="0"/>
              <a:t>Sharon, Shannon</a:t>
            </a:r>
            <a:r>
              <a:rPr lang="en-US" dirty="0" smtClean="0"/>
              <a:t>, Monica, Joel, Bev, </a:t>
            </a:r>
            <a:r>
              <a:rPr lang="en-US" dirty="0" smtClean="0"/>
              <a:t>&amp; new aide</a:t>
            </a:r>
            <a:endParaRPr lang="en-US" dirty="0" smtClean="0"/>
          </a:p>
          <a:p>
            <a:pPr lvl="1"/>
            <a:r>
              <a:rPr lang="en-US" dirty="0" smtClean="0"/>
              <a:t>Safety Team: </a:t>
            </a:r>
            <a:r>
              <a:rPr lang="en-US" dirty="0" smtClean="0"/>
              <a:t>Ron, </a:t>
            </a:r>
            <a:r>
              <a:rPr lang="en-US" dirty="0" smtClean="0"/>
              <a:t>Lori (Tice), </a:t>
            </a:r>
            <a:r>
              <a:rPr lang="en-US" dirty="0"/>
              <a:t>Lisa</a:t>
            </a:r>
            <a:r>
              <a:rPr lang="en-US" dirty="0" smtClean="0"/>
              <a:t>, Monica, </a:t>
            </a:r>
            <a:r>
              <a:rPr lang="en-US" dirty="0" smtClean="0"/>
              <a:t>Daniel, Bryanne, &amp; we need a 7</a:t>
            </a:r>
            <a:r>
              <a:rPr lang="en-US" baseline="30000" dirty="0" smtClean="0"/>
              <a:t>th</a:t>
            </a:r>
            <a:r>
              <a:rPr lang="en-US" dirty="0" smtClean="0"/>
              <a:t> grade teacher?</a:t>
            </a:r>
            <a:endParaRPr lang="en-US" dirty="0" smtClean="0"/>
          </a:p>
          <a:p>
            <a:pPr lvl="1"/>
            <a:r>
              <a:rPr lang="en-US" dirty="0" smtClean="0"/>
              <a:t>Social Committee: </a:t>
            </a:r>
            <a:r>
              <a:rPr lang="en-US" dirty="0" smtClean="0"/>
              <a:t>Tonia, Julene, &amp; Anita</a:t>
            </a:r>
            <a:endParaRPr lang="en-US" dirty="0" smtClean="0"/>
          </a:p>
          <a:p>
            <a:r>
              <a:rPr lang="en-US" dirty="0" smtClean="0"/>
              <a:t>Grade Level Responsibilities</a:t>
            </a:r>
          </a:p>
          <a:p>
            <a:pPr lvl="1"/>
            <a:r>
              <a:rPr lang="en-US" dirty="0" smtClean="0"/>
              <a:t>Student of the month, special schedules, liaison to the office, citizenship, parent contacts, MTSS/BIPs Coordinator</a:t>
            </a:r>
          </a:p>
          <a:p>
            <a:r>
              <a:rPr lang="en-US" dirty="0"/>
              <a:t>Go Formative/My Homework/Others?</a:t>
            </a:r>
          </a:p>
          <a:p>
            <a:pPr lvl="1"/>
            <a:r>
              <a:rPr lang="en-US" dirty="0"/>
              <a:t>Permission </a:t>
            </a:r>
            <a:r>
              <a:rPr lang="en-US" dirty="0" smtClean="0"/>
              <a:t>Slips</a:t>
            </a:r>
          </a:p>
          <a:p>
            <a:r>
              <a:rPr lang="en-US" dirty="0" smtClean="0"/>
              <a:t>No Tape on the Floor – 24 </a:t>
            </a:r>
            <a:r>
              <a:rPr lang="en-US" dirty="0" smtClean="0"/>
              <a:t>hours</a:t>
            </a:r>
          </a:p>
          <a:p>
            <a:r>
              <a:rPr lang="en-US" dirty="0"/>
              <a:t>N</a:t>
            </a:r>
            <a:r>
              <a:rPr lang="en-US" dirty="0" smtClean="0"/>
              <a:t>o passes to the office during study hall to use phones</a:t>
            </a:r>
            <a:endParaRPr lang="en-US" dirty="0" smtClean="0"/>
          </a:p>
        </p:txBody>
      </p:sp>
    </p:spTree>
    <p:extLst>
      <p:ext uri="{BB962C8B-B14F-4D97-AF65-F5344CB8AC3E}">
        <p14:creationId xmlns:p14="http://schemas.microsoft.com/office/powerpoint/2010/main" val="6605750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10515600" cy="748145"/>
          </a:xfrm>
        </p:spPr>
        <p:txBody>
          <a:bodyPr/>
          <a:lstStyle/>
          <a:p>
            <a:r>
              <a:rPr lang="en-US" dirty="0" smtClean="0"/>
              <a:t>Setting the stage…</a:t>
            </a:r>
            <a:endParaRPr lang="en-US" dirty="0"/>
          </a:p>
        </p:txBody>
      </p:sp>
      <p:pic>
        <p:nvPicPr>
          <p:cNvPr id="4" name="How to Provide Extraordinary Customer Service The Fred Factor">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06582" y="748145"/>
            <a:ext cx="10917382" cy="5721928"/>
          </a:xfrm>
        </p:spPr>
      </p:pic>
    </p:spTree>
    <p:extLst>
      <p:ext uri="{BB962C8B-B14F-4D97-AF65-F5344CB8AC3E}">
        <p14:creationId xmlns:p14="http://schemas.microsoft.com/office/powerpoint/2010/main" val="7675725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“Fred” Factor</a:t>
            </a:r>
            <a:endParaRPr lang="en-US" dirty="0"/>
          </a:p>
        </p:txBody>
      </p:sp>
      <p:sp>
        <p:nvSpPr>
          <p:cNvPr id="3" name="Content Placeholder 2"/>
          <p:cNvSpPr>
            <a:spLocks noGrp="1"/>
          </p:cNvSpPr>
          <p:nvPr>
            <p:ph idx="1"/>
          </p:nvPr>
        </p:nvSpPr>
        <p:spPr>
          <a:xfrm>
            <a:off x="838200" y="3934692"/>
            <a:ext cx="10515600" cy="2770908"/>
          </a:xfrm>
        </p:spPr>
        <p:txBody>
          <a:bodyPr>
            <a:normAutofit fontScale="92500" lnSpcReduction="20000"/>
          </a:bodyPr>
          <a:lstStyle/>
          <a:p>
            <a:r>
              <a:rPr lang="en-US" dirty="0" smtClean="0"/>
              <a:t>3600 seconds in an hour</a:t>
            </a:r>
          </a:p>
          <a:p>
            <a:r>
              <a:rPr lang="en-US" dirty="0" smtClean="0"/>
              <a:t>We are here 8:00 AM – 3:00 PM (7 hours)</a:t>
            </a:r>
          </a:p>
          <a:p>
            <a:r>
              <a:rPr lang="en-US" dirty="0" smtClean="0"/>
              <a:t>25,200 seconds in a school day</a:t>
            </a:r>
          </a:p>
          <a:p>
            <a:r>
              <a:rPr lang="en-US" dirty="0" smtClean="0"/>
              <a:t>4,536,000 seconds in 180 school days</a:t>
            </a:r>
          </a:p>
          <a:p>
            <a:r>
              <a:rPr lang="en-US" dirty="0" smtClean="0"/>
              <a:t>How will you make the most of these moments and maximize your potential to impact our students and make UCMS the best school in the world?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236" y="1399309"/>
            <a:ext cx="10764982" cy="2341418"/>
          </a:xfrm>
          <a:prstGeom prst="rect">
            <a:avLst/>
          </a:prstGeom>
        </p:spPr>
      </p:pic>
    </p:spTree>
    <p:extLst>
      <p:ext uri="{BB962C8B-B14F-4D97-AF65-F5344CB8AC3E}">
        <p14:creationId xmlns:p14="http://schemas.microsoft.com/office/powerpoint/2010/main" val="2820427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Updates…</a:t>
            </a:r>
            <a:endParaRPr lang="en-US" dirty="0"/>
          </a:p>
        </p:txBody>
      </p:sp>
      <p:sp>
        <p:nvSpPr>
          <p:cNvPr id="3" name="Content Placeholder 2"/>
          <p:cNvSpPr>
            <a:spLocks noGrp="1"/>
          </p:cNvSpPr>
          <p:nvPr>
            <p:ph idx="1"/>
          </p:nvPr>
        </p:nvSpPr>
        <p:spPr>
          <a:xfrm>
            <a:off x="387927" y="1825625"/>
            <a:ext cx="10965873" cy="4351338"/>
          </a:xfrm>
        </p:spPr>
        <p:txBody>
          <a:bodyPr>
            <a:normAutofit/>
          </a:bodyPr>
          <a:lstStyle/>
          <a:p>
            <a:r>
              <a:rPr lang="en-US" dirty="0" smtClean="0"/>
              <a:t>Security Doors on the front</a:t>
            </a:r>
          </a:p>
          <a:p>
            <a:r>
              <a:rPr lang="en-US" dirty="0" smtClean="0"/>
              <a:t>Air Conditioning in the gym</a:t>
            </a:r>
          </a:p>
          <a:p>
            <a:r>
              <a:rPr lang="en-US" dirty="0" smtClean="0"/>
              <a:t>New Roof</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3927" y="701998"/>
            <a:ext cx="5503678" cy="3534823"/>
          </a:xfrm>
          <a:prstGeom prst="rect">
            <a:avLst/>
          </a:prstGeom>
        </p:spPr>
      </p:pic>
    </p:spTree>
    <p:extLst>
      <p:ext uri="{BB962C8B-B14F-4D97-AF65-F5344CB8AC3E}">
        <p14:creationId xmlns:p14="http://schemas.microsoft.com/office/powerpoint/2010/main" val="5986511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79418" y="-1193800"/>
            <a:ext cx="9144000" cy="2387600"/>
          </a:xfrm>
        </p:spPr>
        <p:txBody>
          <a:bodyPr>
            <a:normAutofit/>
          </a:bodyPr>
          <a:lstStyle/>
          <a:p>
            <a:r>
              <a:rPr lang="en-US" sz="8800" b="1" dirty="0" smtClean="0">
                <a:solidFill>
                  <a:srgbClr val="FF0000"/>
                </a:solidFill>
                <a:latin typeface="+mn-lt"/>
              </a:rPr>
              <a:t>WELCOME</a:t>
            </a:r>
            <a:endParaRPr lang="en-US" sz="8800" b="1" dirty="0">
              <a:solidFill>
                <a:srgbClr val="FF0000"/>
              </a:solidFill>
              <a:latin typeface="+mn-lt"/>
            </a:endParaRPr>
          </a:p>
        </p:txBody>
      </p:sp>
      <p:sp>
        <p:nvSpPr>
          <p:cNvPr id="3" name="Subtitle 2"/>
          <p:cNvSpPr>
            <a:spLocks noGrp="1"/>
          </p:cNvSpPr>
          <p:nvPr>
            <p:ph type="subTitle" idx="1"/>
          </p:nvPr>
        </p:nvSpPr>
        <p:spPr>
          <a:xfrm>
            <a:off x="0" y="1193800"/>
            <a:ext cx="11776364" cy="1655762"/>
          </a:xfrm>
        </p:spPr>
        <p:txBody>
          <a:bodyPr>
            <a:noAutofit/>
          </a:bodyPr>
          <a:lstStyle/>
          <a:p>
            <a:r>
              <a:rPr lang="en-US" sz="8000" b="1" dirty="0" smtClean="0">
                <a:solidFill>
                  <a:srgbClr val="FF0000"/>
                </a:solidFill>
              </a:rPr>
              <a:t>Mr. Borowiak</a:t>
            </a:r>
          </a:p>
          <a:p>
            <a:r>
              <a:rPr lang="en-US" sz="8000" b="1" dirty="0" smtClean="0">
                <a:solidFill>
                  <a:srgbClr val="FF0000"/>
                </a:solidFill>
              </a:rPr>
              <a:t>UCCCJSD Superintendent</a:t>
            </a:r>
            <a:endParaRPr lang="en-US" sz="8000" b="1" dirty="0">
              <a:solidFill>
                <a:srgbClr val="FF0000"/>
              </a:solidFill>
            </a:endParaRPr>
          </a:p>
        </p:txBody>
      </p:sp>
    </p:spTree>
    <p:extLst>
      <p:ext uri="{BB962C8B-B14F-4D97-AF65-F5344CB8AC3E}">
        <p14:creationId xmlns:p14="http://schemas.microsoft.com/office/powerpoint/2010/main" val="15646761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Evaluations/Walkthroughs (Philosophy)</a:t>
            </a:r>
            <a:endParaRPr lang="en-US" dirty="0"/>
          </a:p>
        </p:txBody>
      </p:sp>
      <p:sp>
        <p:nvSpPr>
          <p:cNvPr id="7" name="Content Placeholder 6"/>
          <p:cNvSpPr>
            <a:spLocks noGrp="1"/>
          </p:cNvSpPr>
          <p:nvPr>
            <p:ph idx="1"/>
          </p:nvPr>
        </p:nvSpPr>
        <p:spPr>
          <a:xfrm>
            <a:off x="838200" y="1690688"/>
            <a:ext cx="10515600" cy="4904075"/>
          </a:xfrm>
        </p:spPr>
        <p:txBody>
          <a:bodyPr>
            <a:normAutofit fontScale="77500" lnSpcReduction="20000"/>
          </a:bodyPr>
          <a:lstStyle/>
          <a:p>
            <a:r>
              <a:rPr lang="en-US" dirty="0" smtClean="0"/>
              <a:t>Evaluation </a:t>
            </a:r>
            <a:r>
              <a:rPr lang="en-US" dirty="0"/>
              <a:t>Procedures:</a:t>
            </a:r>
          </a:p>
          <a:p>
            <a:pPr lvl="1"/>
            <a:r>
              <a:rPr lang="en-US" dirty="0"/>
              <a:t>1</a:t>
            </a:r>
            <a:r>
              <a:rPr lang="en-US" dirty="0" smtClean="0"/>
              <a:t> </a:t>
            </a:r>
            <a:r>
              <a:rPr lang="en-US" dirty="0"/>
              <a:t>Short </a:t>
            </a:r>
            <a:r>
              <a:rPr lang="en-US" dirty="0" smtClean="0"/>
              <a:t>Observation </a:t>
            </a:r>
            <a:r>
              <a:rPr lang="en-US" dirty="0"/>
              <a:t>– at least 10 minutes</a:t>
            </a:r>
          </a:p>
          <a:p>
            <a:pPr lvl="1"/>
            <a:r>
              <a:rPr lang="en-US" dirty="0"/>
              <a:t>1</a:t>
            </a:r>
            <a:r>
              <a:rPr lang="en-US" dirty="0" smtClean="0"/>
              <a:t> </a:t>
            </a:r>
            <a:r>
              <a:rPr lang="en-US" dirty="0"/>
              <a:t>Long </a:t>
            </a:r>
            <a:r>
              <a:rPr lang="en-US" dirty="0" smtClean="0"/>
              <a:t>Observation </a:t>
            </a:r>
            <a:r>
              <a:rPr lang="en-US" dirty="0"/>
              <a:t>– at least 40 </a:t>
            </a:r>
            <a:r>
              <a:rPr lang="en-US" dirty="0" smtClean="0"/>
              <a:t>minutes </a:t>
            </a:r>
            <a:r>
              <a:rPr lang="en-US" dirty="0" smtClean="0">
                <a:solidFill>
                  <a:srgbClr val="FF0000"/>
                </a:solidFill>
              </a:rPr>
              <a:t>(</a:t>
            </a:r>
            <a:r>
              <a:rPr lang="en-US" u="sng" dirty="0" smtClean="0">
                <a:solidFill>
                  <a:srgbClr val="FF0000"/>
                </a:solidFill>
              </a:rPr>
              <a:t>THIS WILL BE UNANNOUNCED</a:t>
            </a:r>
            <a:r>
              <a:rPr lang="en-US" dirty="0" smtClean="0">
                <a:solidFill>
                  <a:srgbClr val="FF0000"/>
                </a:solidFill>
              </a:rPr>
              <a:t>)</a:t>
            </a:r>
            <a:endParaRPr lang="en-US" dirty="0">
              <a:solidFill>
                <a:srgbClr val="FF0000"/>
              </a:solidFill>
            </a:endParaRPr>
          </a:p>
          <a:p>
            <a:pPr lvl="1"/>
            <a:r>
              <a:rPr lang="en-US" dirty="0" smtClean="0"/>
              <a:t>All observations will be unannounced.</a:t>
            </a:r>
          </a:p>
          <a:p>
            <a:pPr lvl="1"/>
            <a:r>
              <a:rPr lang="en-US" dirty="0"/>
              <a:t>There will be written feedback on the </a:t>
            </a:r>
            <a:r>
              <a:rPr lang="en-US" dirty="0" smtClean="0"/>
              <a:t>short and </a:t>
            </a:r>
            <a:r>
              <a:rPr lang="en-US" dirty="0"/>
              <a:t>long observations. There will </a:t>
            </a:r>
            <a:r>
              <a:rPr lang="en-US" dirty="0" smtClean="0"/>
              <a:t>be a </a:t>
            </a:r>
            <a:r>
              <a:rPr lang="en-US" dirty="0"/>
              <a:t>post </a:t>
            </a:r>
            <a:r>
              <a:rPr lang="en-US" dirty="0" smtClean="0"/>
              <a:t>conference </a:t>
            </a:r>
            <a:r>
              <a:rPr lang="en-US" dirty="0"/>
              <a:t>for the </a:t>
            </a:r>
            <a:r>
              <a:rPr lang="en-US" dirty="0" smtClean="0"/>
              <a:t>long observation.</a:t>
            </a:r>
            <a:endParaRPr lang="en-US" dirty="0"/>
          </a:p>
          <a:p>
            <a:pPr lvl="1"/>
            <a:r>
              <a:rPr lang="en-US" dirty="0" smtClean="0"/>
              <a:t>At </a:t>
            </a:r>
            <a:r>
              <a:rPr lang="en-US" dirty="0"/>
              <a:t>least one short and one long observation will be completed by January 1</a:t>
            </a:r>
            <a:r>
              <a:rPr lang="en-US" baseline="30000" dirty="0"/>
              <a:t>st</a:t>
            </a:r>
            <a:r>
              <a:rPr lang="en-US" dirty="0" smtClean="0"/>
              <a:t>.</a:t>
            </a:r>
          </a:p>
          <a:p>
            <a:r>
              <a:rPr lang="en-US" dirty="0"/>
              <a:t>Please refer to your RISE Evaluation Model for additional information regarding the evaluation process. </a:t>
            </a:r>
            <a:endParaRPr lang="en-US" dirty="0" smtClean="0"/>
          </a:p>
          <a:p>
            <a:pPr lvl="0"/>
            <a:r>
              <a:rPr lang="en-US" dirty="0" smtClean="0"/>
              <a:t>We will be in your rooms a lot, hopefully you will find this is </a:t>
            </a:r>
            <a:r>
              <a:rPr lang="en-US" dirty="0"/>
              <a:t>a support to you, validation of your hard work, and an opportunity for </a:t>
            </a:r>
            <a:r>
              <a:rPr lang="en-US" dirty="0" smtClean="0"/>
              <a:t>Monica </a:t>
            </a:r>
            <a:r>
              <a:rPr lang="en-US" dirty="0"/>
              <a:t>and I to know </a:t>
            </a:r>
            <a:r>
              <a:rPr lang="en-US" dirty="0" smtClean="0"/>
              <a:t>you as a professional educator </a:t>
            </a:r>
            <a:r>
              <a:rPr lang="en-US" dirty="0"/>
              <a:t>and our students as </a:t>
            </a:r>
            <a:r>
              <a:rPr lang="en-US" dirty="0" smtClean="0"/>
              <a:t>learners.</a:t>
            </a:r>
          </a:p>
          <a:p>
            <a:pPr lvl="0"/>
            <a:r>
              <a:rPr lang="en-US" dirty="0" smtClean="0"/>
              <a:t>We will be looking for evidence of: data-driven instruction, rigorous instruction</a:t>
            </a:r>
            <a:r>
              <a:rPr lang="en-US" dirty="0"/>
              <a:t> </a:t>
            </a:r>
            <a:r>
              <a:rPr lang="en-US" dirty="0" smtClean="0"/>
              <a:t>(depth of knowledge), differentiation of instruction, authentic assessment, and active student engagement (among other things)</a:t>
            </a:r>
          </a:p>
          <a:p>
            <a:r>
              <a:rPr lang="en-US" dirty="0"/>
              <a:t>25 % failure rate or </a:t>
            </a:r>
            <a:r>
              <a:rPr lang="en-US" dirty="0" smtClean="0"/>
              <a:t>higher will be considered as a negative impact on learning</a:t>
            </a:r>
          </a:p>
          <a:p>
            <a:r>
              <a:rPr lang="en-US" dirty="0" smtClean="0"/>
              <a:t>SLOs are coming!</a:t>
            </a:r>
            <a:endParaRPr lang="en-US" dirty="0"/>
          </a:p>
        </p:txBody>
      </p:sp>
    </p:spTree>
    <p:extLst>
      <p:ext uri="{BB962C8B-B14F-4D97-AF65-F5344CB8AC3E}">
        <p14:creationId xmlns:p14="http://schemas.microsoft.com/office/powerpoint/2010/main" val="25139940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65125"/>
            <a:ext cx="10515599" cy="6118802"/>
          </a:xfrm>
        </p:spPr>
      </p:pic>
    </p:spTree>
    <p:extLst>
      <p:ext uri="{BB962C8B-B14F-4D97-AF65-F5344CB8AC3E}">
        <p14:creationId xmlns:p14="http://schemas.microsoft.com/office/powerpoint/2010/main" val="2091361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Evidence Domains 1 &amp; 3</a:t>
            </a:r>
            <a:endParaRPr lang="en-US" dirty="0"/>
          </a:p>
        </p:txBody>
      </p:sp>
      <p:sp>
        <p:nvSpPr>
          <p:cNvPr id="3" name="Content Placeholder 2"/>
          <p:cNvSpPr>
            <a:spLocks noGrp="1"/>
          </p:cNvSpPr>
          <p:nvPr>
            <p:ph idx="1"/>
          </p:nvPr>
        </p:nvSpPr>
        <p:spPr/>
        <p:txBody>
          <a:bodyPr>
            <a:normAutofit fontScale="70000" lnSpcReduction="20000"/>
          </a:bodyPr>
          <a:lstStyle/>
          <a:p>
            <a:pPr lvl="0"/>
            <a:r>
              <a:rPr lang="en-US" dirty="0"/>
              <a:t>Evidence can be requested by the evaluator, but should be gathered by the teacher on his/her own initiative</a:t>
            </a:r>
          </a:p>
          <a:p>
            <a:pPr lvl="0"/>
            <a:r>
              <a:rPr lang="en-US" dirty="0"/>
              <a:t>The evidence collected should be reasonable and meaningful for scoring</a:t>
            </a:r>
          </a:p>
          <a:p>
            <a:pPr lvl="0"/>
            <a:r>
              <a:rPr lang="en-US" dirty="0"/>
              <a:t>The evidence collection process should not be a burden that takes away from quality instruction</a:t>
            </a:r>
          </a:p>
          <a:p>
            <a:pPr lvl="0"/>
            <a:r>
              <a:rPr lang="en-US" dirty="0"/>
              <a:t>Examples of evidence may include (but are not limited to):</a:t>
            </a:r>
          </a:p>
          <a:p>
            <a:pPr marL="0" indent="0">
              <a:buNone/>
            </a:pPr>
            <a:endParaRPr lang="en-US" dirty="0"/>
          </a:p>
          <a:p>
            <a:pPr marL="0" indent="0">
              <a:buNone/>
            </a:pPr>
            <a:r>
              <a:rPr lang="en-US" u="sng" dirty="0"/>
              <a:t>Domain 1:</a:t>
            </a:r>
            <a:r>
              <a:rPr lang="en-US" dirty="0"/>
              <a:t>				</a:t>
            </a:r>
            <a:r>
              <a:rPr lang="en-US" u="sng" dirty="0"/>
              <a:t>Domain 3:</a:t>
            </a:r>
            <a:endParaRPr lang="en-US" dirty="0"/>
          </a:p>
          <a:p>
            <a:pPr marL="0" indent="0">
              <a:buNone/>
            </a:pPr>
            <a:endParaRPr lang="en-US" dirty="0"/>
          </a:p>
          <a:p>
            <a:pPr marL="0" indent="0">
              <a:buNone/>
            </a:pPr>
            <a:r>
              <a:rPr lang="en-US" dirty="0"/>
              <a:t>Lesson/Unit Plans			</a:t>
            </a:r>
            <a:r>
              <a:rPr lang="en-US" dirty="0" smtClean="0"/>
              <a:t>Team </a:t>
            </a:r>
            <a:r>
              <a:rPr lang="en-US" dirty="0"/>
              <a:t>Planning Documents</a:t>
            </a:r>
          </a:p>
          <a:p>
            <a:pPr marL="0" indent="0">
              <a:buNone/>
            </a:pPr>
            <a:r>
              <a:rPr lang="en-US" dirty="0"/>
              <a:t>Planned Materials/Activities	</a:t>
            </a:r>
            <a:r>
              <a:rPr lang="en-US" dirty="0" smtClean="0"/>
              <a:t>	Call-logs/PT </a:t>
            </a:r>
            <a:r>
              <a:rPr lang="en-US" dirty="0"/>
              <a:t>Conference Notes</a:t>
            </a:r>
          </a:p>
          <a:p>
            <a:pPr marL="0" indent="0">
              <a:buNone/>
            </a:pPr>
            <a:r>
              <a:rPr lang="en-US" dirty="0" smtClean="0"/>
              <a:t>Assessments</a:t>
            </a:r>
            <a:r>
              <a:rPr lang="en-US" dirty="0"/>
              <a:t>			</a:t>
            </a:r>
            <a:r>
              <a:rPr lang="en-US" dirty="0" smtClean="0"/>
              <a:t>	P/D </a:t>
            </a:r>
            <a:r>
              <a:rPr lang="en-US" dirty="0"/>
              <a:t>Materials/Notes</a:t>
            </a:r>
          </a:p>
          <a:p>
            <a:pPr marL="0" indent="0">
              <a:buNone/>
            </a:pPr>
            <a:r>
              <a:rPr lang="en-US" dirty="0"/>
              <a:t>Systems For Record Keeping	</a:t>
            </a:r>
            <a:r>
              <a:rPr lang="en-US" dirty="0" smtClean="0"/>
              <a:t>	School </a:t>
            </a:r>
            <a:r>
              <a:rPr lang="en-US" dirty="0"/>
              <a:t>Activity/Event Records</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0601" y="3541831"/>
            <a:ext cx="2732771" cy="2358042"/>
          </a:xfrm>
          <a:prstGeom prst="rect">
            <a:avLst/>
          </a:prstGeom>
        </p:spPr>
      </p:pic>
    </p:spTree>
    <p:extLst>
      <p:ext uri="{BB962C8B-B14F-4D97-AF65-F5344CB8AC3E}">
        <p14:creationId xmlns:p14="http://schemas.microsoft.com/office/powerpoint/2010/main" val="39875932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17330</TotalTime>
  <Words>2953</Words>
  <Application>Microsoft Office PowerPoint</Application>
  <PresentationFormat>Widescreen</PresentationFormat>
  <Paragraphs>339</Paragraphs>
  <Slides>44</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Calibri Light</vt:lpstr>
      <vt:lpstr>Office Theme</vt:lpstr>
      <vt:lpstr>Welcome Back!! I stood before you 4 years ago and said that UCMS was going to be a world class school. We’ve made progress, but we aren’t there yet! Soon, we’ll be standing in the Hall of Fame! </vt:lpstr>
      <vt:lpstr>For your viewing pleasure…</vt:lpstr>
      <vt:lpstr>New Staff Introductions:</vt:lpstr>
      <vt:lpstr>Old Familiar Faces in New Places</vt:lpstr>
      <vt:lpstr>Building Updates…</vt:lpstr>
      <vt:lpstr>WELCOME</vt:lpstr>
      <vt:lpstr>Evaluations/Walkthroughs (Philosophy)</vt:lpstr>
      <vt:lpstr>PowerPoint Presentation</vt:lpstr>
      <vt:lpstr>Evidence Domains 1 &amp; 3</vt:lpstr>
      <vt:lpstr>Evaluations</vt:lpstr>
      <vt:lpstr>  Duty: Duty begins at 7:50 AM for morning assignments (see chart below).  Afternoon assignments end at final student dismissal. 7:55 morning/3:05 afternoon  </vt:lpstr>
      <vt:lpstr>Parking</vt:lpstr>
      <vt:lpstr>Faculty Handbook Changes</vt:lpstr>
      <vt:lpstr>Dress Code</vt:lpstr>
      <vt:lpstr>Subs </vt:lpstr>
      <vt:lpstr>Success/Labs</vt:lpstr>
      <vt:lpstr>Success on Fridays</vt:lpstr>
      <vt:lpstr>MTSS/PBIS/BIPs/Catch Up Café/Etc.</vt:lpstr>
      <vt:lpstr>PBIS</vt:lpstr>
      <vt:lpstr>Referral Process</vt:lpstr>
      <vt:lpstr>Academic/Social Probation</vt:lpstr>
      <vt:lpstr>Professional Development</vt:lpstr>
      <vt:lpstr>Tech support</vt:lpstr>
      <vt:lpstr>Parent Contacts </vt:lpstr>
      <vt:lpstr>Communication</vt:lpstr>
      <vt:lpstr>Social Media</vt:lpstr>
      <vt:lpstr>Technology</vt:lpstr>
      <vt:lpstr>Power School</vt:lpstr>
      <vt:lpstr>Door Access</vt:lpstr>
      <vt:lpstr>Assessment Schedule</vt:lpstr>
      <vt:lpstr>First Day of School – 6th Grade</vt:lpstr>
      <vt:lpstr>First Day of School – 7th Grade</vt:lpstr>
      <vt:lpstr>First Day of School – 8th Grade</vt:lpstr>
      <vt:lpstr>Other Important Dates</vt:lpstr>
      <vt:lpstr>Parent Night</vt:lpstr>
      <vt:lpstr>Workroom Fund</vt:lpstr>
      <vt:lpstr>Home Room</vt:lpstr>
      <vt:lpstr>School Safety</vt:lpstr>
      <vt:lpstr>Student Discipline</vt:lpstr>
      <vt:lpstr>Bus Lineup</vt:lpstr>
      <vt:lpstr>Accountability</vt:lpstr>
      <vt:lpstr>Housekeeping</vt:lpstr>
      <vt:lpstr>Setting the stage…</vt:lpstr>
      <vt:lpstr>The “Fred” Factor</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Ronald Ross</dc:creator>
  <cp:lastModifiedBy>Ronald Ross</cp:lastModifiedBy>
  <cp:revision>181</cp:revision>
  <dcterms:created xsi:type="dcterms:W3CDTF">2016-07-26T16:40:57Z</dcterms:created>
  <dcterms:modified xsi:type="dcterms:W3CDTF">2019-08-04T22:03:58Z</dcterms:modified>
</cp:coreProperties>
</file>